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1.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9" r:id="rId1"/>
  </p:sldMasterIdLst>
  <p:notesMasterIdLst>
    <p:notesMasterId r:id="rId39"/>
  </p:notesMasterIdLst>
  <p:handoutMasterIdLst>
    <p:handoutMasterId r:id="rId40"/>
  </p:handoutMasterIdLst>
  <p:sldIdLst>
    <p:sldId id="557" r:id="rId2"/>
    <p:sldId id="575" r:id="rId3"/>
    <p:sldId id="461" r:id="rId4"/>
    <p:sldId id="402" r:id="rId5"/>
    <p:sldId id="511" r:id="rId6"/>
    <p:sldId id="596" r:id="rId7"/>
    <p:sldId id="613" r:id="rId8"/>
    <p:sldId id="599" r:id="rId9"/>
    <p:sldId id="556" r:id="rId10"/>
    <p:sldId id="559" r:id="rId11"/>
    <p:sldId id="598" r:id="rId12"/>
    <p:sldId id="620" r:id="rId13"/>
    <p:sldId id="614" r:id="rId14"/>
    <p:sldId id="592" r:id="rId15"/>
    <p:sldId id="611" r:id="rId16"/>
    <p:sldId id="619" r:id="rId17"/>
    <p:sldId id="618" r:id="rId18"/>
    <p:sldId id="576" r:id="rId19"/>
    <p:sldId id="426" r:id="rId20"/>
    <p:sldId id="572" r:id="rId21"/>
    <p:sldId id="609" r:id="rId22"/>
    <p:sldId id="608" r:id="rId23"/>
    <p:sldId id="564" r:id="rId24"/>
    <p:sldId id="593" r:id="rId25"/>
    <p:sldId id="610" r:id="rId26"/>
    <p:sldId id="536" r:id="rId27"/>
    <p:sldId id="595" r:id="rId28"/>
    <p:sldId id="624" r:id="rId29"/>
    <p:sldId id="625" r:id="rId30"/>
    <p:sldId id="623" r:id="rId31"/>
    <p:sldId id="574" r:id="rId32"/>
    <p:sldId id="615" r:id="rId33"/>
    <p:sldId id="626" r:id="rId34"/>
    <p:sldId id="582" r:id="rId35"/>
    <p:sldId id="583" r:id="rId36"/>
    <p:sldId id="584" r:id="rId37"/>
    <p:sldId id="612" r:id="rId38"/>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eev Maini" initials="SM" lastIdx="1" clrIdx="0">
    <p:extLst>
      <p:ext uri="{19B8F6BF-5375-455C-9EA6-DF929625EA0E}">
        <p15:presenceInfo xmlns:p15="http://schemas.microsoft.com/office/powerpoint/2012/main" userId="S::sMaini@cargojet.com::d76f209c-645c-4697-9ab1-156f4df425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7C80"/>
    <a:srgbClr val="FF9999"/>
    <a:srgbClr val="FF3300"/>
    <a:srgbClr val="FF6600"/>
    <a:srgbClr val="FF0000"/>
    <a:srgbClr val="FF5050"/>
    <a:srgbClr val="008AF2"/>
    <a:srgbClr val="3399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5885" autoAdjust="0"/>
  </p:normalViewPr>
  <p:slideViewPr>
    <p:cSldViewPr>
      <p:cViewPr varScale="1">
        <p:scale>
          <a:sx n="93" d="100"/>
          <a:sy n="93" d="100"/>
        </p:scale>
        <p:origin x="66" y="498"/>
      </p:cViewPr>
      <p:guideLst>
        <p:guide orient="horz" pos="2160"/>
        <p:guide pos="3840"/>
      </p:guideLst>
    </p:cSldViewPr>
  </p:slideViewPr>
  <p:outlineViewPr>
    <p:cViewPr>
      <p:scale>
        <a:sx n="33" d="100"/>
        <a:sy n="33" d="100"/>
      </p:scale>
      <p:origin x="0" y="90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104395038855436E-2"/>
          <c:y val="4.7581460853978616E-2"/>
          <c:w val="0.88801978796768055"/>
          <c:h val="0.67037673644452977"/>
        </c:manualLayout>
      </c:layout>
      <c:barChart>
        <c:barDir val="col"/>
        <c:grouping val="clustered"/>
        <c:varyColors val="0"/>
        <c:ser>
          <c:idx val="3"/>
          <c:order val="1"/>
          <c:tx>
            <c:strRef>
              <c:f>Sheet1!$F$1</c:f>
              <c:strCache>
                <c:ptCount val="1"/>
                <c:pt idx="0">
                  <c:v>2018</c:v>
                </c:pt>
              </c:strCache>
            </c:strRef>
          </c:tx>
          <c:spPr>
            <a:solidFill>
              <a:schemeClr val="bg1">
                <a:lumMod val="95000"/>
              </a:schemeClr>
            </a:solidFill>
            <a:ln>
              <a:solidFill>
                <a:schemeClr val="tx1"/>
              </a:solidFill>
            </a:ln>
          </c:spPr>
          <c:invertIfNegative val="0"/>
          <c:dLbls>
            <c:delete val="1"/>
          </c:dLbls>
          <c:cat>
            <c:strRef>
              <c:f>Sheet1!$A$2:$A$5</c:f>
              <c:strCache>
                <c:ptCount val="4"/>
                <c:pt idx="0">
                  <c:v>Q1</c:v>
                </c:pt>
                <c:pt idx="1">
                  <c:v>Q2</c:v>
                </c:pt>
                <c:pt idx="2">
                  <c:v>Q3</c:v>
                </c:pt>
                <c:pt idx="3">
                  <c:v>Q4</c:v>
                </c:pt>
              </c:strCache>
            </c:strRef>
          </c:cat>
          <c:val>
            <c:numRef>
              <c:f>Sheet1!$F$2:$F$5</c:f>
              <c:numCache>
                <c:formatCode>0.0%</c:formatCode>
                <c:ptCount val="4"/>
                <c:pt idx="0">
                  <c:v>0.97233333333333327</c:v>
                </c:pt>
                <c:pt idx="1">
                  <c:v>0.9903333333333334</c:v>
                </c:pt>
                <c:pt idx="2">
                  <c:v>0.97566666666666657</c:v>
                </c:pt>
                <c:pt idx="3">
                  <c:v>0.96</c:v>
                </c:pt>
              </c:numCache>
            </c:numRef>
          </c:val>
          <c:extLst>
            <c:ext xmlns:c16="http://schemas.microsoft.com/office/drawing/2014/chart" uri="{C3380CC4-5D6E-409C-BE32-E72D297353CC}">
              <c16:uniqueId val="{00000003-93A5-4DD6-A70F-74C70FC61F25}"/>
            </c:ext>
          </c:extLst>
        </c:ser>
        <c:ser>
          <c:idx val="4"/>
          <c:order val="2"/>
          <c:tx>
            <c:strRef>
              <c:f>Sheet1!$G$1</c:f>
              <c:strCache>
                <c:ptCount val="1"/>
                <c:pt idx="0">
                  <c:v>2019</c:v>
                </c:pt>
              </c:strCache>
            </c:strRef>
          </c:tx>
          <c:spPr>
            <a:solidFill>
              <a:schemeClr val="bg2">
                <a:lumMod val="20000"/>
                <a:lumOff val="80000"/>
              </a:schemeClr>
            </a:solidFill>
            <a:ln w="12700">
              <a:solidFill>
                <a:schemeClr val="tx1"/>
              </a:solidFill>
            </a:ln>
          </c:spPr>
          <c:invertIfNegative val="0"/>
          <c:dLbls>
            <c:delete val="1"/>
          </c:dLbls>
          <c:cat>
            <c:strRef>
              <c:f>Sheet1!$A$2:$A$5</c:f>
              <c:strCache>
                <c:ptCount val="4"/>
                <c:pt idx="0">
                  <c:v>Q1</c:v>
                </c:pt>
                <c:pt idx="1">
                  <c:v>Q2</c:v>
                </c:pt>
                <c:pt idx="2">
                  <c:v>Q3</c:v>
                </c:pt>
                <c:pt idx="3">
                  <c:v>Q4</c:v>
                </c:pt>
              </c:strCache>
            </c:strRef>
          </c:cat>
          <c:val>
            <c:numRef>
              <c:f>Sheet1!$G$2:$G$5</c:f>
              <c:numCache>
                <c:formatCode>0.0%</c:formatCode>
                <c:ptCount val="4"/>
                <c:pt idx="0">
                  <c:v>0.97499999999999998</c:v>
                </c:pt>
                <c:pt idx="1">
                  <c:v>0.99466666666666659</c:v>
                </c:pt>
                <c:pt idx="2">
                  <c:v>0.99299999999999999</c:v>
                </c:pt>
                <c:pt idx="3">
                  <c:v>0.97299999999999998</c:v>
                </c:pt>
              </c:numCache>
            </c:numRef>
          </c:val>
          <c:extLst>
            <c:ext xmlns:c16="http://schemas.microsoft.com/office/drawing/2014/chart" uri="{C3380CC4-5D6E-409C-BE32-E72D297353CC}">
              <c16:uniqueId val="{00000000-184D-4806-B320-D6E3CC751579}"/>
            </c:ext>
          </c:extLst>
        </c:ser>
        <c:ser>
          <c:idx val="0"/>
          <c:order val="3"/>
          <c:tx>
            <c:strRef>
              <c:f>Sheet1!$H$1</c:f>
              <c:strCache>
                <c:ptCount val="1"/>
                <c:pt idx="0">
                  <c:v>2020</c:v>
                </c:pt>
              </c:strCache>
            </c:strRef>
          </c:tx>
          <c:spPr>
            <a:solidFill>
              <a:srgbClr val="FFCCCC"/>
            </a:solidFill>
            <a:ln w="12700">
              <a:solidFill>
                <a:schemeClr val="tx1"/>
              </a:solidFill>
            </a:ln>
          </c:spPr>
          <c:invertIfNegative val="0"/>
          <c:dLbls>
            <c:spPr>
              <a:noFill/>
              <a:ln>
                <a:noFill/>
              </a:ln>
              <a:effectLst/>
            </c:spPr>
            <c:txPr>
              <a:bodyPr wrap="square" lIns="38100" tIns="19050" rIns="38100" bIns="19050" anchor="ctr">
                <a:spAutoFit/>
              </a:bodyPr>
              <a:lstStyle/>
              <a:p>
                <a:pPr>
                  <a:defRPr sz="1000"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Q1</c:v>
                </c:pt>
                <c:pt idx="1">
                  <c:v>Q2</c:v>
                </c:pt>
                <c:pt idx="2">
                  <c:v>Q3</c:v>
                </c:pt>
                <c:pt idx="3">
                  <c:v>Q4</c:v>
                </c:pt>
              </c:strCache>
            </c:strRef>
          </c:cat>
          <c:val>
            <c:numRef>
              <c:f>Sheet1!$H$2:$H$5</c:f>
              <c:numCache>
                <c:formatCode>0.0%</c:formatCode>
                <c:ptCount val="4"/>
                <c:pt idx="0">
                  <c:v>0.98766666666666669</c:v>
                </c:pt>
                <c:pt idx="1">
                  <c:v>0.98399999999999999</c:v>
                </c:pt>
                <c:pt idx="2">
                  <c:v>0.97633333333333328</c:v>
                </c:pt>
                <c:pt idx="3">
                  <c:v>0.96199999999999997</c:v>
                </c:pt>
              </c:numCache>
            </c:numRef>
          </c:val>
          <c:extLst>
            <c:ext xmlns:c16="http://schemas.microsoft.com/office/drawing/2014/chart" uri="{C3380CC4-5D6E-409C-BE32-E72D297353CC}">
              <c16:uniqueId val="{00000000-AF19-4A9F-B10B-8736752E45F6}"/>
            </c:ext>
          </c:extLst>
        </c:ser>
        <c:ser>
          <c:idx val="1"/>
          <c:order val="4"/>
          <c:tx>
            <c:strRef>
              <c:f>Sheet1!$I$1</c:f>
              <c:strCache>
                <c:ptCount val="1"/>
                <c:pt idx="0">
                  <c:v>2021</c:v>
                </c:pt>
              </c:strCache>
            </c:strRef>
          </c:tx>
          <c:spPr>
            <a:solidFill>
              <a:srgbClr val="FF0000"/>
            </a:solidFill>
            <a:ln>
              <a:solidFill>
                <a:schemeClr val="tx1"/>
              </a:solidFill>
            </a:ln>
          </c:spPr>
          <c:invertIfNegative val="0"/>
          <c:dLbls>
            <c:dLbl>
              <c:idx val="0"/>
              <c:layout>
                <c:manualLayout>
                  <c:x val="2.1241894395553497E-2"/>
                  <c:y val="4.0652006913769927E-3"/>
                </c:manualLayout>
              </c:layout>
              <c:tx>
                <c:rich>
                  <a:bodyPr wrap="square" lIns="38100" tIns="19050" rIns="38100" bIns="19050" anchor="ctr">
                    <a:noAutofit/>
                  </a:bodyPr>
                  <a:lstStyle/>
                  <a:p>
                    <a:pPr>
                      <a:defRPr sz="1000" b="0"/>
                    </a:pPr>
                    <a:fld id="{963285E1-32DB-4EAB-997F-B849E01C299C}" type="VALUE">
                      <a:rPr lang="en-US" sz="1000" b="0"/>
                      <a:pPr>
                        <a:defRPr sz="1000" b="0"/>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6.7050717924965253E-2"/>
                      <c:h val="6.7886178861788604E-2"/>
                    </c:manualLayout>
                  </c15:layout>
                  <c15:dlblFieldTable/>
                  <c15:showDataLabelsRange val="0"/>
                </c:ext>
                <c:ext xmlns:c16="http://schemas.microsoft.com/office/drawing/2014/chart" uri="{C3380CC4-5D6E-409C-BE32-E72D297353CC}">
                  <c16:uniqueId val="{00000001-2C2A-4D9B-83F2-0B46DB4BB9DF}"/>
                </c:ext>
              </c:extLst>
            </c:dLbl>
            <c:dLbl>
              <c:idx val="1"/>
              <c:layout>
                <c:manualLayout>
                  <c:x val="1.9607843137254902E-2"/>
                  <c:y val="0"/>
                </c:manualLayout>
              </c:layout>
              <c:tx>
                <c:rich>
                  <a:bodyPr/>
                  <a:lstStyle/>
                  <a:p>
                    <a:fld id="{BFCE974B-93A4-4324-A98E-D704D0A89689}" type="VALUE">
                      <a:rPr lang="en-US" sz="1000" b="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C2A-4D9B-83F2-0B46DB4BB9DF}"/>
                </c:ext>
              </c:extLst>
            </c:dLbl>
            <c:dLbl>
              <c:idx val="2"/>
              <c:layout>
                <c:manualLayout>
                  <c:x val="1.47058823529411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88-44A4-B169-9A670F68D286}"/>
                </c:ext>
              </c:extLst>
            </c:dLbl>
            <c:dLbl>
              <c:idx val="3"/>
              <c:layout>
                <c:manualLayout>
                  <c:x val="1.3071895424836602E-2"/>
                  <c:y val="-1.863122108490730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C0-4913-BB65-C95E7A9F83F1}"/>
                </c:ext>
              </c:extLst>
            </c:dLbl>
            <c:spPr>
              <a:noFill/>
              <a:ln>
                <a:noFill/>
              </a:ln>
              <a:effectLst/>
            </c:spPr>
            <c:txPr>
              <a:bodyPr wrap="square" lIns="38100" tIns="19050" rIns="38100" bIns="19050" anchor="ctr">
                <a:spAutoFit/>
              </a:bodyPr>
              <a:lstStyle/>
              <a:p>
                <a:pPr>
                  <a:defRPr sz="1000" b="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Q1</c:v>
                </c:pt>
                <c:pt idx="1">
                  <c:v>Q2</c:v>
                </c:pt>
                <c:pt idx="2">
                  <c:v>Q3</c:v>
                </c:pt>
                <c:pt idx="3">
                  <c:v>Q4</c:v>
                </c:pt>
              </c:strCache>
            </c:strRef>
          </c:cat>
          <c:val>
            <c:numRef>
              <c:f>Sheet1!$I$2:$I$5</c:f>
              <c:numCache>
                <c:formatCode>0.0%</c:formatCode>
                <c:ptCount val="4"/>
                <c:pt idx="0">
                  <c:v>0.98799999999999999</c:v>
                </c:pt>
                <c:pt idx="1">
                  <c:v>0.97299999999999998</c:v>
                </c:pt>
                <c:pt idx="2">
                  <c:v>0.97099999999999997</c:v>
                </c:pt>
                <c:pt idx="3">
                  <c:v>0.96399999999999997</c:v>
                </c:pt>
              </c:numCache>
            </c:numRef>
          </c:val>
          <c:extLst>
            <c:ext xmlns:c16="http://schemas.microsoft.com/office/drawing/2014/chart" uri="{C3380CC4-5D6E-409C-BE32-E72D297353CC}">
              <c16:uniqueId val="{00000000-2C2A-4D9B-83F2-0B46DB4BB9DF}"/>
            </c:ext>
          </c:extLst>
        </c:ser>
        <c:dLbls>
          <c:showLegendKey val="0"/>
          <c:showVal val="1"/>
          <c:showCatName val="0"/>
          <c:showSerName val="0"/>
          <c:showPercent val="0"/>
          <c:showBubbleSize val="0"/>
        </c:dLbls>
        <c:gapWidth val="150"/>
        <c:axId val="91362432"/>
        <c:axId val="91363968"/>
        <c:extLst>
          <c:ext xmlns:c15="http://schemas.microsoft.com/office/drawing/2012/chart" uri="{02D57815-91ED-43cb-92C2-25804820EDAC}">
            <c15:filteredBarSeries>
              <c15:ser>
                <c:idx val="2"/>
                <c:order val="0"/>
                <c:tx>
                  <c:strRef>
                    <c:extLst>
                      <c:ext uri="{02D57815-91ED-43cb-92C2-25804820EDAC}">
                        <c15:formulaRef>
                          <c15:sqref>Sheet1!$E$1</c15:sqref>
                        </c15:formulaRef>
                      </c:ext>
                    </c:extLst>
                    <c:strCache>
                      <c:ptCount val="1"/>
                      <c:pt idx="0">
                        <c:v>2017</c:v>
                      </c:pt>
                    </c:strCache>
                  </c:strRef>
                </c:tx>
                <c:spPr>
                  <a:solidFill>
                    <a:srgbClr val="FFCCCC"/>
                  </a:solidFill>
                  <a:ln>
                    <a:solidFill>
                      <a:schemeClr val="tx1"/>
                    </a:solidFill>
                  </a:ln>
                </c:spPr>
                <c:invertIfNegative val="0"/>
                <c:dLbls>
                  <c:delete val="1"/>
                </c:dLbls>
                <c:cat>
                  <c:strRef>
                    <c:extLst>
                      <c:ext uri="{02D57815-91ED-43cb-92C2-25804820EDAC}">
                        <c15:formulaRef>
                          <c15:sqref>Sheet1!$A$2:$A$5</c15:sqref>
                        </c15:formulaRef>
                      </c:ext>
                    </c:extLst>
                    <c:strCache>
                      <c:ptCount val="4"/>
                      <c:pt idx="0">
                        <c:v>Q1</c:v>
                      </c:pt>
                      <c:pt idx="1">
                        <c:v>Q2</c:v>
                      </c:pt>
                      <c:pt idx="2">
                        <c:v>Q3</c:v>
                      </c:pt>
                      <c:pt idx="3">
                        <c:v>Q4</c:v>
                      </c:pt>
                    </c:strCache>
                  </c:strRef>
                </c:cat>
                <c:val>
                  <c:numRef>
                    <c:extLst>
                      <c:ext uri="{02D57815-91ED-43cb-92C2-25804820EDAC}">
                        <c15:formulaRef>
                          <c15:sqref>Sheet1!$E$2:$E$5</c15:sqref>
                        </c15:formulaRef>
                      </c:ext>
                    </c:extLst>
                    <c:numCache>
                      <c:formatCode>0.0%</c:formatCode>
                      <c:ptCount val="4"/>
                      <c:pt idx="0">
                        <c:v>0.96699999999999997</c:v>
                      </c:pt>
                      <c:pt idx="1">
                        <c:v>0.9906666666666667</c:v>
                      </c:pt>
                      <c:pt idx="2">
                        <c:v>0.9936666666666667</c:v>
                      </c:pt>
                      <c:pt idx="3">
                        <c:v>0.98499999999999999</c:v>
                      </c:pt>
                    </c:numCache>
                  </c:numRef>
                </c:val>
                <c:extLst>
                  <c:ext xmlns:c16="http://schemas.microsoft.com/office/drawing/2014/chart" uri="{C3380CC4-5D6E-409C-BE32-E72D297353CC}">
                    <c16:uniqueId val="{00000002-93A5-4DD6-A70F-74C70FC61F25}"/>
                  </c:ext>
                </c:extLst>
              </c15:ser>
            </c15:filteredBarSeries>
          </c:ext>
        </c:extLst>
      </c:barChart>
      <c:catAx>
        <c:axId val="91362432"/>
        <c:scaling>
          <c:orientation val="minMax"/>
        </c:scaling>
        <c:delete val="0"/>
        <c:axPos val="b"/>
        <c:numFmt formatCode="General" sourceLinked="1"/>
        <c:majorTickMark val="out"/>
        <c:minorTickMark val="none"/>
        <c:tickLblPos val="nextTo"/>
        <c:crossAx val="91363968"/>
        <c:crosses val="autoZero"/>
        <c:auto val="1"/>
        <c:lblAlgn val="ctr"/>
        <c:lblOffset val="100"/>
        <c:noMultiLvlLbl val="0"/>
      </c:catAx>
      <c:valAx>
        <c:axId val="91363968"/>
        <c:scaling>
          <c:orientation val="minMax"/>
          <c:min val="0"/>
        </c:scaling>
        <c:delete val="0"/>
        <c:axPos val="l"/>
        <c:majorGridlines/>
        <c:numFmt formatCode="0.0%" sourceLinked="1"/>
        <c:majorTickMark val="out"/>
        <c:minorTickMark val="none"/>
        <c:tickLblPos val="nextTo"/>
        <c:txPr>
          <a:bodyPr/>
          <a:lstStyle/>
          <a:p>
            <a:pPr>
              <a:defRPr sz="1200"/>
            </a:pPr>
            <a:endParaRPr lang="en-US"/>
          </a:p>
        </c:txPr>
        <c:crossAx val="91362432"/>
        <c:crosses val="autoZero"/>
        <c:crossBetween val="between"/>
      </c:valAx>
    </c:plotArea>
    <c:legend>
      <c:legendPos val="b"/>
      <c:layout>
        <c:manualLayout>
          <c:xMode val="edge"/>
          <c:yMode val="edge"/>
          <c:x val="0.21500463177396942"/>
          <c:y val="0.86215895269188925"/>
          <c:w val="0.45599248623333855"/>
          <c:h val="0.1053207221048588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376579013853215"/>
          <c:y val="4.2242651605722062E-2"/>
          <c:w val="0.73598098867320727"/>
          <c:h val="0.79006829643676735"/>
        </c:manualLayout>
      </c:layout>
      <c:barChart>
        <c:barDir val="col"/>
        <c:grouping val="stacked"/>
        <c:varyColors val="0"/>
        <c:ser>
          <c:idx val="1"/>
          <c:order val="1"/>
          <c:tx>
            <c:strRef>
              <c:f>Quarterly!$C$6</c:f>
              <c:strCache>
                <c:ptCount val="1"/>
                <c:pt idx="0">
                  <c:v>Adjusted EBITDA</c:v>
                </c:pt>
              </c:strCache>
            </c:strRef>
          </c:tx>
          <c:spPr>
            <a:solidFill>
              <a:schemeClr val="bg1">
                <a:lumMod val="85000"/>
              </a:schemeClr>
            </a:solidFill>
            <a:ln w="6350">
              <a:solidFill>
                <a:schemeClr val="tx1"/>
              </a:solidFill>
            </a:ln>
            <a:effectLst/>
          </c:spPr>
          <c:invertIfNegative val="0"/>
          <c:dPt>
            <c:idx val="3"/>
            <c:invertIfNegative val="0"/>
            <c:bubble3D val="0"/>
            <c:spPr>
              <a:solidFill>
                <a:schemeClr val="bg1">
                  <a:lumMod val="65000"/>
                </a:schemeClr>
              </a:solidFill>
              <a:ln w="6350">
                <a:solidFill>
                  <a:schemeClr val="tx1"/>
                </a:solidFill>
              </a:ln>
              <a:effectLst/>
            </c:spPr>
            <c:extLst>
              <c:ext xmlns:c16="http://schemas.microsoft.com/office/drawing/2014/chart" uri="{C3380CC4-5D6E-409C-BE32-E72D297353CC}">
                <c16:uniqueId val="{00000001-0EF2-4A0B-B452-AFB520259950}"/>
              </c:ext>
            </c:extLst>
          </c:dPt>
          <c:dPt>
            <c:idx val="7"/>
            <c:invertIfNegative val="0"/>
            <c:bubble3D val="0"/>
            <c:spPr>
              <a:solidFill>
                <a:schemeClr val="bg1">
                  <a:lumMod val="75000"/>
                </a:schemeClr>
              </a:solidFill>
              <a:ln w="6350">
                <a:solidFill>
                  <a:schemeClr val="tx1"/>
                </a:solidFill>
              </a:ln>
              <a:effectLst/>
            </c:spPr>
            <c:extLst>
              <c:ext xmlns:c16="http://schemas.microsoft.com/office/drawing/2014/chart" uri="{C3380CC4-5D6E-409C-BE32-E72D297353CC}">
                <c16:uniqueId val="{00000003-0EF2-4A0B-B452-AFB520259950}"/>
              </c:ext>
            </c:extLst>
          </c:dPt>
          <c:dPt>
            <c:idx val="9"/>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05-0EF2-4A0B-B452-AFB520259950}"/>
              </c:ext>
            </c:extLst>
          </c:dPt>
          <c:dPt>
            <c:idx val="10"/>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07-0EF2-4A0B-B452-AFB520259950}"/>
              </c:ext>
            </c:extLst>
          </c:dPt>
          <c:dPt>
            <c:idx val="11"/>
            <c:invertIfNegative val="0"/>
            <c:bubble3D val="0"/>
            <c:spPr>
              <a:solidFill>
                <a:schemeClr val="bg1">
                  <a:lumMod val="75000"/>
                </a:schemeClr>
              </a:solidFill>
              <a:ln w="6350">
                <a:solidFill>
                  <a:schemeClr val="tx1"/>
                </a:solidFill>
              </a:ln>
              <a:effectLst/>
            </c:spPr>
            <c:extLst>
              <c:ext xmlns:c16="http://schemas.microsoft.com/office/drawing/2014/chart" uri="{C3380CC4-5D6E-409C-BE32-E72D297353CC}">
                <c16:uniqueId val="{00000009-0EF2-4A0B-B452-AFB520259950}"/>
              </c:ext>
            </c:extLst>
          </c:dPt>
          <c:dPt>
            <c:idx val="12"/>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0B-0EF2-4A0B-B452-AFB520259950}"/>
              </c:ext>
            </c:extLst>
          </c:dPt>
          <c:dPt>
            <c:idx val="13"/>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0D-0EF2-4A0B-B452-AFB520259950}"/>
              </c:ext>
            </c:extLst>
          </c:dPt>
          <c:dPt>
            <c:idx val="14"/>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0F-0EF2-4A0B-B452-AFB520259950}"/>
              </c:ext>
            </c:extLst>
          </c:dPt>
          <c:dPt>
            <c:idx val="15"/>
            <c:invertIfNegative val="0"/>
            <c:bubble3D val="0"/>
            <c:spPr>
              <a:solidFill>
                <a:schemeClr val="bg1">
                  <a:lumMod val="75000"/>
                </a:schemeClr>
              </a:solidFill>
              <a:ln w="6350">
                <a:solidFill>
                  <a:schemeClr val="tx1"/>
                </a:solidFill>
              </a:ln>
              <a:effectLst/>
            </c:spPr>
            <c:extLst>
              <c:ext xmlns:c16="http://schemas.microsoft.com/office/drawing/2014/chart" uri="{C3380CC4-5D6E-409C-BE32-E72D297353CC}">
                <c16:uniqueId val="{00000011-0EF2-4A0B-B452-AFB520259950}"/>
              </c:ext>
            </c:extLst>
          </c:dPt>
          <c:dPt>
            <c:idx val="16"/>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13-0EF2-4A0B-B452-AFB520259950}"/>
              </c:ext>
            </c:extLst>
          </c:dPt>
          <c:dPt>
            <c:idx val="17"/>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15-0EF2-4A0B-B452-AFB520259950}"/>
              </c:ext>
            </c:extLst>
          </c:dPt>
          <c:dPt>
            <c:idx val="18"/>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17-0EF2-4A0B-B452-AFB520259950}"/>
              </c:ext>
            </c:extLst>
          </c:dPt>
          <c:dPt>
            <c:idx val="19"/>
            <c:invertIfNegative val="0"/>
            <c:bubble3D val="0"/>
            <c:spPr>
              <a:solidFill>
                <a:schemeClr val="bg1">
                  <a:lumMod val="75000"/>
                </a:schemeClr>
              </a:solidFill>
              <a:ln w="6350">
                <a:solidFill>
                  <a:schemeClr val="tx1"/>
                </a:solidFill>
              </a:ln>
              <a:effectLst/>
            </c:spPr>
            <c:extLst>
              <c:ext xmlns:c16="http://schemas.microsoft.com/office/drawing/2014/chart" uri="{C3380CC4-5D6E-409C-BE32-E72D297353CC}">
                <c16:uniqueId val="{00000019-0EF2-4A0B-B452-AFB520259950}"/>
              </c:ext>
            </c:extLst>
          </c:dPt>
          <c:dPt>
            <c:idx val="20"/>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1B-0EF2-4A0B-B452-AFB520259950}"/>
              </c:ext>
            </c:extLst>
          </c:dPt>
          <c:dPt>
            <c:idx val="21"/>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1D-0EF2-4A0B-B452-AFB520259950}"/>
              </c:ext>
            </c:extLst>
          </c:dPt>
          <c:dPt>
            <c:idx val="22"/>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1F-0EF2-4A0B-B452-AFB520259950}"/>
              </c:ext>
            </c:extLst>
          </c:dPt>
          <c:dPt>
            <c:idx val="23"/>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21-0EF2-4A0B-B452-AFB520259950}"/>
              </c:ext>
            </c:extLst>
          </c:dPt>
          <c:dPt>
            <c:idx val="24"/>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23-0EF2-4A0B-B452-AFB520259950}"/>
              </c:ext>
            </c:extLst>
          </c:dPt>
          <c:dPt>
            <c:idx val="25"/>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25-0EF2-4A0B-B452-AFB520259950}"/>
              </c:ext>
            </c:extLst>
          </c:dPt>
          <c:dPt>
            <c:idx val="26"/>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27-0EF2-4A0B-B452-AFB520259950}"/>
              </c:ext>
            </c:extLst>
          </c:dPt>
          <c:dPt>
            <c:idx val="27"/>
            <c:invertIfNegative val="0"/>
            <c:bubble3D val="0"/>
            <c:spPr>
              <a:solidFill>
                <a:schemeClr val="bg1">
                  <a:lumMod val="85000"/>
                </a:schemeClr>
              </a:solidFill>
              <a:ln w="6350">
                <a:solidFill>
                  <a:schemeClr val="tx1"/>
                </a:solidFill>
              </a:ln>
              <a:effectLst/>
            </c:spPr>
            <c:extLst>
              <c:ext xmlns:c16="http://schemas.microsoft.com/office/drawing/2014/chart" uri="{C3380CC4-5D6E-409C-BE32-E72D297353CC}">
                <c16:uniqueId val="{00000029-0EF2-4A0B-B452-AFB520259950}"/>
              </c:ext>
            </c:extLst>
          </c:dPt>
          <c:dLbls>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Quarterly!$Z$4:$AN$4</c:f>
              <c:strCache>
                <c:ptCount val="15"/>
                <c:pt idx="0">
                  <c:v>Q3 2018</c:v>
                </c:pt>
                <c:pt idx="1">
                  <c:v>Q4 2018</c:v>
                </c:pt>
                <c:pt idx="2">
                  <c:v>Q1 2019</c:v>
                </c:pt>
                <c:pt idx="3">
                  <c:v>Q2 2019</c:v>
                </c:pt>
                <c:pt idx="4">
                  <c:v>Q3 2019</c:v>
                </c:pt>
                <c:pt idx="5">
                  <c:v>Q4 2019</c:v>
                </c:pt>
                <c:pt idx="6">
                  <c:v>Q1 2020</c:v>
                </c:pt>
                <c:pt idx="7">
                  <c:v>Q2 2020</c:v>
                </c:pt>
                <c:pt idx="8">
                  <c:v>Q3 2020</c:v>
                </c:pt>
                <c:pt idx="9">
                  <c:v>Q4 2020</c:v>
                </c:pt>
                <c:pt idx="10">
                  <c:v>Q1 2021</c:v>
                </c:pt>
                <c:pt idx="11">
                  <c:v>Q2 2021</c:v>
                </c:pt>
                <c:pt idx="12">
                  <c:v>Q3 2021</c:v>
                </c:pt>
                <c:pt idx="13">
                  <c:v>Q4 2021</c:v>
                </c:pt>
                <c:pt idx="14">
                  <c:v>Q1 2022</c:v>
                </c:pt>
              </c:strCache>
            </c:strRef>
          </c:cat>
          <c:val>
            <c:numRef>
              <c:f>Quarterly!$Z$6:$AN$6</c:f>
              <c:numCache>
                <c:formatCode>_("$"* #,##0_);_("$"* \(#,##0\);_("$"* "-"??_);_(@_)</c:formatCode>
                <c:ptCount val="15"/>
                <c:pt idx="0">
                  <c:v>31.5</c:v>
                </c:pt>
                <c:pt idx="1">
                  <c:v>40.200000000000003</c:v>
                </c:pt>
                <c:pt idx="2">
                  <c:v>33</c:v>
                </c:pt>
                <c:pt idx="3">
                  <c:v>39.6</c:v>
                </c:pt>
                <c:pt idx="4">
                  <c:v>35.9</c:v>
                </c:pt>
                <c:pt idx="5">
                  <c:v>50.6</c:v>
                </c:pt>
                <c:pt idx="6">
                  <c:v>44.6</c:v>
                </c:pt>
                <c:pt idx="7" formatCode="_-&quot;$&quot;* #,##0_-;\-&quot;$&quot;* #,##0_-;_-&quot;$&quot;* &quot;-&quot;??_-;_-@_-">
                  <c:v>80.2</c:v>
                </c:pt>
                <c:pt idx="8" formatCode="_-&quot;$&quot;* #,##0_-;\-&quot;$&quot;* #,##0_-;_-&quot;$&quot;* &quot;-&quot;??_-;_-@_-">
                  <c:v>69.8</c:v>
                </c:pt>
                <c:pt idx="9" formatCode="_-&quot;$&quot;* #,##0_-;\-&quot;$&quot;* #,##0_-;_-&quot;$&quot;* &quot;-&quot;??_-;_-@_-">
                  <c:v>87</c:v>
                </c:pt>
                <c:pt idx="10" formatCode="_-&quot;$&quot;* #,##0_-;\-&quot;$&quot;* #,##0_-;_-&quot;$&quot;* &quot;-&quot;??_-;_-@_-">
                  <c:v>64.2</c:v>
                </c:pt>
                <c:pt idx="11" formatCode="_-&quot;$&quot;* #,##0_-;\-&quot;$&quot;* #,##0_-;_-&quot;$&quot;* &quot;-&quot;??_-;_-@_-">
                  <c:v>67.400000000000006</c:v>
                </c:pt>
                <c:pt idx="12" formatCode="_-&quot;$&quot;* #,##0_-;\-&quot;$&quot;* #,##0_-;_-&quot;$&quot;* &quot;-&quot;??_-;_-@_-">
                  <c:v>70.900000000000006</c:v>
                </c:pt>
                <c:pt idx="13" formatCode="_-&quot;$&quot;* #,##0_-;\-&quot;$&quot;* #,##0_-;_-&quot;$&quot;* &quot;-&quot;??_-;_-@_-">
                  <c:v>90.5</c:v>
                </c:pt>
                <c:pt idx="14" formatCode="_-&quot;$&quot;* #,##0_-;\-&quot;$&quot;* #,##0_-;_-&quot;$&quot;* &quot;-&quot;??_-;_-@_-">
                  <c:v>83</c:v>
                </c:pt>
              </c:numCache>
            </c:numRef>
          </c:val>
          <c:extLst>
            <c:ext xmlns:c16="http://schemas.microsoft.com/office/drawing/2014/chart" uri="{C3380CC4-5D6E-409C-BE32-E72D297353CC}">
              <c16:uniqueId val="{0000002A-0EF2-4A0B-B452-AFB520259950}"/>
            </c:ext>
          </c:extLst>
        </c:ser>
        <c:dLbls>
          <c:showLegendKey val="0"/>
          <c:showVal val="0"/>
          <c:showCatName val="0"/>
          <c:showSerName val="0"/>
          <c:showPercent val="0"/>
          <c:showBubbleSize val="0"/>
        </c:dLbls>
        <c:gapWidth val="26"/>
        <c:overlap val="100"/>
        <c:axId val="60233984"/>
        <c:axId val="60232064"/>
      </c:barChart>
      <c:lineChart>
        <c:grouping val="standard"/>
        <c:varyColors val="0"/>
        <c:ser>
          <c:idx val="0"/>
          <c:order val="0"/>
          <c:tx>
            <c:strRef>
              <c:f>Quarterly!$C$5</c:f>
              <c:strCache>
                <c:ptCount val="1"/>
                <c:pt idx="0">
                  <c:v>Revenue</c:v>
                </c:pt>
              </c:strCache>
            </c:strRef>
          </c:tx>
          <c:spPr>
            <a:ln w="28575" cap="rnd" cmpd="sng" algn="ctr">
              <a:solidFill>
                <a:srgbClr val="FF0000"/>
              </a:solidFill>
              <a:prstDash val="solid"/>
              <a:round/>
            </a:ln>
            <a:effectLst/>
          </c:spPr>
          <c:marker>
            <c:spPr>
              <a:solidFill>
                <a:schemeClr val="dk1">
                  <a:tint val="88500"/>
                </a:schemeClr>
              </a:solidFill>
              <a:ln w="9525" cap="flat" cmpd="sng" algn="ctr">
                <a:solidFill>
                  <a:schemeClr val="dk1">
                    <a:tint val="88500"/>
                    <a:shade val="95000"/>
                    <a:satMod val="105000"/>
                  </a:schemeClr>
                </a:solidFill>
                <a:prstDash val="solid"/>
                <a:round/>
              </a:ln>
              <a:effectLst/>
            </c:spPr>
          </c:marker>
          <c:dLbls>
            <c:dLbl>
              <c:idx val="14"/>
              <c:layout>
                <c:manualLayout>
                  <c:x val="-2.8874505803945648E-2"/>
                  <c:y val="-6.10898713217016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0EF2-4A0B-B452-AFB520259950}"/>
                </c:ext>
              </c:extLst>
            </c:dLbl>
            <c:dLbl>
              <c:idx val="18"/>
              <c:layout>
                <c:manualLayout>
                  <c:x val="-2.7635251127614571E-2"/>
                  <c:y val="-1.57046678229838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0EF2-4A0B-B452-AFB520259950}"/>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Quarterly!$Y$4:$AM$4</c:f>
              <c:strCache>
                <c:ptCount val="15"/>
                <c:pt idx="0">
                  <c:v>Q2 2018</c:v>
                </c:pt>
                <c:pt idx="1">
                  <c:v>Q3 2018</c:v>
                </c:pt>
                <c:pt idx="2">
                  <c:v>Q4 2018</c:v>
                </c:pt>
                <c:pt idx="3">
                  <c:v>Q1 2019</c:v>
                </c:pt>
                <c:pt idx="4">
                  <c:v>Q2 2019</c:v>
                </c:pt>
                <c:pt idx="5">
                  <c:v>Q3 2019</c:v>
                </c:pt>
                <c:pt idx="6">
                  <c:v>Q4 2019</c:v>
                </c:pt>
                <c:pt idx="7">
                  <c:v>Q1 2020</c:v>
                </c:pt>
                <c:pt idx="8">
                  <c:v>Q2 2020</c:v>
                </c:pt>
                <c:pt idx="9">
                  <c:v>Q3 2020</c:v>
                </c:pt>
                <c:pt idx="10">
                  <c:v>Q4 2020</c:v>
                </c:pt>
                <c:pt idx="11">
                  <c:v>Q1 2021</c:v>
                </c:pt>
                <c:pt idx="12">
                  <c:v>Q2 2021</c:v>
                </c:pt>
                <c:pt idx="13">
                  <c:v>Q3 2021</c:v>
                </c:pt>
                <c:pt idx="14">
                  <c:v>Q4 2021</c:v>
                </c:pt>
              </c:strCache>
            </c:strRef>
          </c:cat>
          <c:val>
            <c:numRef>
              <c:f>Quarterly!$Y$5:$AM$5</c:f>
              <c:numCache>
                <c:formatCode>_("$"* #,##0_);_("$"* \(#,##0\);_("$"* "-"??_);_(@_)</c:formatCode>
                <c:ptCount val="15"/>
                <c:pt idx="0">
                  <c:v>109</c:v>
                </c:pt>
                <c:pt idx="1">
                  <c:v>114.1</c:v>
                </c:pt>
                <c:pt idx="2">
                  <c:v>132.60000000000002</c:v>
                </c:pt>
                <c:pt idx="3">
                  <c:v>110.4</c:v>
                </c:pt>
                <c:pt idx="4">
                  <c:v>119.1</c:v>
                </c:pt>
                <c:pt idx="5">
                  <c:v>117.4</c:v>
                </c:pt>
                <c:pt idx="6">
                  <c:v>139.69999999999999</c:v>
                </c:pt>
                <c:pt idx="7">
                  <c:v>123</c:v>
                </c:pt>
                <c:pt idx="8" formatCode="_-&quot;$&quot;* #,##0_-;\-&quot;$&quot;* #,##0_-;_-&quot;$&quot;* &quot;-&quot;??_-;_-@_-">
                  <c:v>196.1</c:v>
                </c:pt>
                <c:pt idx="9" formatCode="_-&quot;$&quot;* #,##0_-;\-&quot;$&quot;* #,##0_-;_-&quot;$&quot;* &quot;-&quot;??_-;_-@_-">
                  <c:v>162.30000000000001</c:v>
                </c:pt>
                <c:pt idx="10" formatCode="_-&quot;$&quot;* #,##0_-;\-&quot;$&quot;* #,##0_-;_-&quot;$&quot;* &quot;-&quot;??_-;_-@_-">
                  <c:v>187.7</c:v>
                </c:pt>
                <c:pt idx="11" formatCode="_-&quot;$&quot;* #,##0_-;\-&quot;$&quot;* #,##0_-;_-&quot;$&quot;* &quot;-&quot;??_-;_-@_-">
                  <c:v>160.30000000000001</c:v>
                </c:pt>
                <c:pt idx="12" formatCode="_-&quot;$&quot;* #,##0_-;\-&quot;$&quot;* #,##0_-;_-&quot;$&quot;* &quot;-&quot;??_-;_-@_-">
                  <c:v>172.1</c:v>
                </c:pt>
                <c:pt idx="13" formatCode="General">
                  <c:v>189.5</c:v>
                </c:pt>
                <c:pt idx="14" formatCode="_-&quot;$&quot;* #,##0_-;\-&quot;$&quot;* #,##0_-;_-&quot;$&quot;* &quot;-&quot;??_-;_-@_-">
                  <c:v>235.9</c:v>
                </c:pt>
              </c:numCache>
            </c:numRef>
          </c:val>
          <c:smooth val="0"/>
          <c:extLst>
            <c:ext xmlns:c16="http://schemas.microsoft.com/office/drawing/2014/chart" uri="{C3380CC4-5D6E-409C-BE32-E72D297353CC}">
              <c16:uniqueId val="{0000002D-0EF2-4A0B-B452-AFB520259950}"/>
            </c:ext>
          </c:extLst>
        </c:ser>
        <c:dLbls>
          <c:showLegendKey val="0"/>
          <c:showVal val="0"/>
          <c:showCatName val="0"/>
          <c:showSerName val="0"/>
          <c:showPercent val="0"/>
          <c:showBubbleSize val="0"/>
        </c:dLbls>
        <c:marker val="1"/>
        <c:smooth val="0"/>
        <c:axId val="60207872"/>
        <c:axId val="60209408"/>
      </c:lineChart>
      <c:catAx>
        <c:axId val="6020787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60209408"/>
        <c:crosses val="autoZero"/>
        <c:auto val="1"/>
        <c:lblAlgn val="ctr"/>
        <c:lblOffset val="100"/>
        <c:noMultiLvlLbl val="0"/>
      </c:catAx>
      <c:valAx>
        <c:axId val="60209408"/>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0"/>
                  <a:t>Revenue</a:t>
                </a:r>
                <a:r>
                  <a:rPr lang="en-US" b="0" baseline="0"/>
                  <a:t> (in $millions)</a:t>
                </a:r>
                <a:endParaRPr lang="en-US" b="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0207872"/>
        <c:crosses val="autoZero"/>
        <c:crossBetween val="between"/>
      </c:valAx>
      <c:valAx>
        <c:axId val="60232064"/>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0"/>
                  <a:t>Adjusted EBITDA</a:t>
                </a:r>
                <a:r>
                  <a:rPr lang="en-US" b="0" baseline="0"/>
                  <a:t> (in $millions)</a:t>
                </a:r>
                <a:endParaRPr lang="en-US" b="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0233984"/>
        <c:crosses val="max"/>
        <c:crossBetween val="between"/>
      </c:valAx>
      <c:catAx>
        <c:axId val="60233984"/>
        <c:scaling>
          <c:orientation val="minMax"/>
        </c:scaling>
        <c:delete val="1"/>
        <c:axPos val="b"/>
        <c:numFmt formatCode="General" sourceLinked="1"/>
        <c:majorTickMark val="out"/>
        <c:minorTickMark val="none"/>
        <c:tickLblPos val="nextTo"/>
        <c:crossAx val="602320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12786461393818"/>
          <c:y val="2.4574337370545901E-2"/>
          <c:w val="0.76770446977709872"/>
          <c:h val="0.79246184274359066"/>
        </c:manualLayout>
      </c:layout>
      <c:barChart>
        <c:barDir val="col"/>
        <c:grouping val="stacked"/>
        <c:varyColors val="0"/>
        <c:ser>
          <c:idx val="1"/>
          <c:order val="1"/>
          <c:tx>
            <c:strRef>
              <c:f>Annual!$C$6</c:f>
              <c:strCache>
                <c:ptCount val="1"/>
                <c:pt idx="0">
                  <c:v>Adjusted EBITDA</c:v>
                </c:pt>
              </c:strCache>
            </c:strRef>
          </c:tx>
          <c:spPr>
            <a:solidFill>
              <a:schemeClr val="tx1"/>
            </a:solidFill>
            <a:ln>
              <a:solidFill>
                <a:schemeClr val="tx1"/>
              </a:solidFill>
            </a:ln>
          </c:spPr>
          <c:invertIfNegative val="0"/>
          <c:dLbls>
            <c:spPr>
              <a:noFill/>
              <a:ln>
                <a:noFill/>
              </a:ln>
              <a:effectLst/>
            </c:spPr>
            <c:txPr>
              <a:bodyPr/>
              <a:lstStyle/>
              <a:p>
                <a:pPr>
                  <a:defRPr sz="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Annual!$H$4:$N$4</c:f>
              <c:strCache>
                <c:ptCount val="7"/>
                <c:pt idx="0">
                  <c:v>2016</c:v>
                </c:pt>
                <c:pt idx="1">
                  <c:v>2017</c:v>
                </c:pt>
                <c:pt idx="2">
                  <c:v>2018</c:v>
                </c:pt>
                <c:pt idx="3">
                  <c:v>2019</c:v>
                </c:pt>
                <c:pt idx="4">
                  <c:v>2020</c:v>
                </c:pt>
                <c:pt idx="5">
                  <c:v>2021</c:v>
                </c:pt>
                <c:pt idx="6">
                  <c:v>2022 TTM</c:v>
                </c:pt>
              </c:strCache>
            </c:strRef>
          </c:cat>
          <c:val>
            <c:numRef>
              <c:f>Annual!$H$6:$N$6</c:f>
              <c:numCache>
                <c:formatCode>_("$"* #,##0_);_("$"* \(#,##0\);_("$"* "-"??_);_(@_)</c:formatCode>
                <c:ptCount val="7"/>
                <c:pt idx="0">
                  <c:v>93.1</c:v>
                </c:pt>
                <c:pt idx="1">
                  <c:v>109.5</c:v>
                </c:pt>
                <c:pt idx="2">
                  <c:v>128</c:v>
                </c:pt>
                <c:pt idx="3">
                  <c:v>159.1</c:v>
                </c:pt>
                <c:pt idx="4">
                  <c:v>281.60000000000002</c:v>
                </c:pt>
                <c:pt idx="5">
                  <c:v>293</c:v>
                </c:pt>
                <c:pt idx="6" formatCode="_-&quot;$&quot;* #,##0.00_-;\-&quot;$&quot;* #,##0.00_-;_-&quot;$&quot;* &quot;-&quot;??_-;_-@_-">
                  <c:v>311.8</c:v>
                </c:pt>
              </c:numCache>
            </c:numRef>
          </c:val>
          <c:extLst>
            <c:ext xmlns:c16="http://schemas.microsoft.com/office/drawing/2014/chart" uri="{C3380CC4-5D6E-409C-BE32-E72D297353CC}">
              <c16:uniqueId val="{00000000-B52A-45F3-B1D4-4CD639B46EE8}"/>
            </c:ext>
          </c:extLst>
        </c:ser>
        <c:dLbls>
          <c:showLegendKey val="0"/>
          <c:showVal val="0"/>
          <c:showCatName val="0"/>
          <c:showSerName val="0"/>
          <c:showPercent val="0"/>
          <c:showBubbleSize val="0"/>
        </c:dLbls>
        <c:gapWidth val="26"/>
        <c:overlap val="100"/>
        <c:axId val="59894400"/>
        <c:axId val="59892480"/>
      </c:barChart>
      <c:lineChart>
        <c:grouping val="standard"/>
        <c:varyColors val="0"/>
        <c:ser>
          <c:idx val="0"/>
          <c:order val="0"/>
          <c:tx>
            <c:strRef>
              <c:f>Annual!$C$5</c:f>
              <c:strCache>
                <c:ptCount val="1"/>
                <c:pt idx="0">
                  <c:v>Revenue</c:v>
                </c:pt>
              </c:strCache>
            </c:strRef>
          </c:tx>
          <c:spPr>
            <a:ln>
              <a:solidFill>
                <a:srgbClr val="C00000"/>
              </a:solidFill>
            </a:ln>
          </c:spPr>
          <c:dLbls>
            <c:dLbl>
              <c:idx val="2"/>
              <c:layout>
                <c:manualLayout>
                  <c:x val="-3.6648929869514527E-2"/>
                  <c:y val="-0.1018783763140718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2A-45F3-B1D4-4CD639B46EE8}"/>
                </c:ext>
              </c:extLst>
            </c:dLbl>
            <c:dLbl>
              <c:idx val="3"/>
              <c:layout>
                <c:manualLayout>
                  <c:x val="-3.6648929869514527E-2"/>
                  <c:y val="-8.0714355150050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2A-45F3-B1D4-4CD639B46EE8}"/>
                </c:ext>
              </c:extLst>
            </c:dLbl>
            <c:dLbl>
              <c:idx val="4"/>
              <c:layout>
                <c:manualLayout>
                  <c:x val="-3.2690101682657839E-2"/>
                  <c:y val="-8.07143551500507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2A-45F3-B1D4-4CD639B46EE8}"/>
                </c:ext>
              </c:extLst>
            </c:dLbl>
            <c:dLbl>
              <c:idx val="5"/>
              <c:layout>
                <c:manualLayout>
                  <c:x val="-3.8628343962943019E-2"/>
                  <c:y val="-5.95503339860295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2A-45F3-B1D4-4CD639B46EE8}"/>
                </c:ext>
              </c:extLst>
            </c:dLbl>
            <c:dLbl>
              <c:idx val="6"/>
              <c:layout>
                <c:manualLayout>
                  <c:x val="-3.0689387707133624E-2"/>
                  <c:y val="-3.3689500232224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2A-45F3-B1D4-4CD639B46EE8}"/>
                </c:ext>
              </c:extLst>
            </c:dLbl>
            <c:spPr>
              <a:noFill/>
              <a:ln>
                <a:noFill/>
              </a:ln>
              <a:effectLst/>
            </c:spPr>
            <c:txPr>
              <a:bodyPr/>
              <a:lstStyle/>
              <a:p>
                <a:pPr>
                  <a:defRPr sz="800" b="1">
                    <a:solidFill>
                      <a:sysClr val="windowText" lastClr="00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Annual!$H$4:$N$4</c:f>
              <c:strCache>
                <c:ptCount val="7"/>
                <c:pt idx="0">
                  <c:v>2016</c:v>
                </c:pt>
                <c:pt idx="1">
                  <c:v>2017</c:v>
                </c:pt>
                <c:pt idx="2">
                  <c:v>2018</c:v>
                </c:pt>
                <c:pt idx="3">
                  <c:v>2019</c:v>
                </c:pt>
                <c:pt idx="4">
                  <c:v>2020</c:v>
                </c:pt>
                <c:pt idx="5">
                  <c:v>2021</c:v>
                </c:pt>
                <c:pt idx="6">
                  <c:v>2022 TTM</c:v>
                </c:pt>
              </c:strCache>
            </c:strRef>
          </c:cat>
          <c:val>
            <c:numRef>
              <c:f>Annual!$H$5:$N$5</c:f>
              <c:numCache>
                <c:formatCode>_("$"* #,##0_);_("$"* \(#,##0\);_("$"* "-"??_);_(@_)</c:formatCode>
                <c:ptCount val="7"/>
                <c:pt idx="0">
                  <c:v>331</c:v>
                </c:pt>
                <c:pt idx="1">
                  <c:v>382.9</c:v>
                </c:pt>
                <c:pt idx="2">
                  <c:v>454.9</c:v>
                </c:pt>
                <c:pt idx="3">
                  <c:v>486.59999999999997</c:v>
                </c:pt>
                <c:pt idx="4">
                  <c:v>669.1</c:v>
                </c:pt>
                <c:pt idx="5">
                  <c:v>757.8</c:v>
                </c:pt>
                <c:pt idx="6" formatCode="_-&quot;$&quot;* #,##0.00_-;\-&quot;$&quot;* #,##0.00_-;_-&quot;$&quot;* &quot;-&quot;??_-;_-@_-">
                  <c:v>831.1</c:v>
                </c:pt>
              </c:numCache>
            </c:numRef>
          </c:val>
          <c:smooth val="0"/>
          <c:extLst>
            <c:ext xmlns:c16="http://schemas.microsoft.com/office/drawing/2014/chart" uri="{C3380CC4-5D6E-409C-BE32-E72D297353CC}">
              <c16:uniqueId val="{00000006-B52A-45F3-B1D4-4CD639B46EE8}"/>
            </c:ext>
          </c:extLst>
        </c:ser>
        <c:dLbls>
          <c:showLegendKey val="0"/>
          <c:showVal val="0"/>
          <c:showCatName val="0"/>
          <c:showSerName val="0"/>
          <c:showPercent val="0"/>
          <c:showBubbleSize val="0"/>
        </c:dLbls>
        <c:marker val="1"/>
        <c:smooth val="0"/>
        <c:axId val="59884672"/>
        <c:axId val="59886208"/>
      </c:lineChart>
      <c:catAx>
        <c:axId val="59884672"/>
        <c:scaling>
          <c:orientation val="minMax"/>
        </c:scaling>
        <c:delete val="0"/>
        <c:axPos val="b"/>
        <c:numFmt formatCode="General" sourceLinked="1"/>
        <c:majorTickMark val="out"/>
        <c:minorTickMark val="none"/>
        <c:tickLblPos val="nextTo"/>
        <c:txPr>
          <a:bodyPr/>
          <a:lstStyle/>
          <a:p>
            <a:pPr>
              <a:defRPr sz="900"/>
            </a:pPr>
            <a:endParaRPr lang="en-US"/>
          </a:p>
        </c:txPr>
        <c:crossAx val="59886208"/>
        <c:crosses val="autoZero"/>
        <c:auto val="1"/>
        <c:lblAlgn val="ctr"/>
        <c:lblOffset val="100"/>
        <c:noMultiLvlLbl val="0"/>
      </c:catAx>
      <c:valAx>
        <c:axId val="59886208"/>
        <c:scaling>
          <c:orientation val="minMax"/>
        </c:scaling>
        <c:delete val="0"/>
        <c:axPos val="l"/>
        <c:majorGridlines/>
        <c:title>
          <c:tx>
            <c:rich>
              <a:bodyPr rot="-5400000" vert="horz"/>
              <a:lstStyle/>
              <a:p>
                <a:pPr>
                  <a:defRPr b="0"/>
                </a:pPr>
                <a:r>
                  <a:rPr lang="en-US" b="0"/>
                  <a:t>Revenue</a:t>
                </a:r>
                <a:r>
                  <a:rPr lang="en-US" b="0" baseline="0"/>
                  <a:t> (in $millions)</a:t>
                </a:r>
                <a:endParaRPr lang="en-US" b="0"/>
              </a:p>
            </c:rich>
          </c:tx>
          <c:overlay val="0"/>
        </c:title>
        <c:numFmt formatCode="_(&quot;$&quot;* #,##0_);_(&quot;$&quot;* \(#,##0\);_(&quot;$&quot;* &quot;-&quot;??_);_(@_)" sourceLinked="1"/>
        <c:majorTickMark val="out"/>
        <c:minorTickMark val="none"/>
        <c:tickLblPos val="nextTo"/>
        <c:txPr>
          <a:bodyPr/>
          <a:lstStyle/>
          <a:p>
            <a:pPr>
              <a:defRPr sz="900"/>
            </a:pPr>
            <a:endParaRPr lang="en-US"/>
          </a:p>
        </c:txPr>
        <c:crossAx val="59884672"/>
        <c:crosses val="autoZero"/>
        <c:crossBetween val="between"/>
      </c:valAx>
      <c:valAx>
        <c:axId val="59892480"/>
        <c:scaling>
          <c:orientation val="minMax"/>
        </c:scaling>
        <c:delete val="0"/>
        <c:axPos val="r"/>
        <c:title>
          <c:tx>
            <c:rich>
              <a:bodyPr rot="-5400000" vert="horz"/>
              <a:lstStyle/>
              <a:p>
                <a:pPr>
                  <a:defRPr b="0"/>
                </a:pPr>
                <a:r>
                  <a:rPr lang="en-US" b="0"/>
                  <a:t>Adjusted EBITDA</a:t>
                </a:r>
                <a:r>
                  <a:rPr lang="en-US" b="0" baseline="0"/>
                  <a:t> (in $millions)</a:t>
                </a:r>
                <a:endParaRPr lang="en-US" b="0"/>
              </a:p>
            </c:rich>
          </c:tx>
          <c:layout>
            <c:manualLayout>
              <c:xMode val="edge"/>
              <c:yMode val="edge"/>
              <c:x val="0.9657611156814353"/>
              <c:y val="0.21006286251255632"/>
            </c:manualLayout>
          </c:layout>
          <c:overlay val="0"/>
        </c:title>
        <c:numFmt formatCode="_(&quot;$&quot;* #,##0_);_(&quot;$&quot;* \(#,##0\);_(&quot;$&quot;* &quot;-&quot;??_);_(@_)" sourceLinked="1"/>
        <c:majorTickMark val="out"/>
        <c:minorTickMark val="none"/>
        <c:tickLblPos val="nextTo"/>
        <c:txPr>
          <a:bodyPr/>
          <a:lstStyle/>
          <a:p>
            <a:pPr>
              <a:defRPr sz="900"/>
            </a:pPr>
            <a:endParaRPr lang="en-US"/>
          </a:p>
        </c:txPr>
        <c:crossAx val="59894400"/>
        <c:crosses val="max"/>
        <c:crossBetween val="between"/>
      </c:valAx>
      <c:catAx>
        <c:axId val="59894400"/>
        <c:scaling>
          <c:orientation val="minMax"/>
        </c:scaling>
        <c:delete val="1"/>
        <c:axPos val="b"/>
        <c:numFmt formatCode="General" sourceLinked="1"/>
        <c:majorTickMark val="out"/>
        <c:minorTickMark val="none"/>
        <c:tickLblPos val="nextTo"/>
        <c:crossAx val="59892480"/>
        <c:crosses val="autoZero"/>
        <c:auto val="1"/>
        <c:lblAlgn val="ctr"/>
        <c:lblOffset val="100"/>
        <c:noMultiLvlLbl val="0"/>
      </c:catAx>
    </c:plotArea>
    <c:legend>
      <c:legendPos val="b"/>
      <c:overlay val="0"/>
      <c:txPr>
        <a:bodyPr/>
        <a:lstStyle/>
        <a:p>
          <a:pPr>
            <a:defRPr sz="14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32364511443196"/>
          <c:y val="6.0326348095376958E-2"/>
          <c:w val="0.79933510389586104"/>
          <c:h val="0.70152352644661142"/>
        </c:manualLayout>
      </c:layout>
      <c:barChart>
        <c:barDir val="col"/>
        <c:grouping val="stacked"/>
        <c:varyColors val="0"/>
        <c:ser>
          <c:idx val="0"/>
          <c:order val="0"/>
          <c:tx>
            <c:strRef>
              <c:f>Revenues!$C$5</c:f>
              <c:strCache>
                <c:ptCount val="1"/>
                <c:pt idx="0">
                  <c:v>Domestic</c:v>
                </c:pt>
              </c:strCache>
            </c:strRef>
          </c:tx>
          <c:spPr>
            <a:solidFill>
              <a:schemeClr val="tx1">
                <a:lumMod val="65000"/>
                <a:lumOff val="35000"/>
              </a:schemeClr>
            </a:solidFill>
            <a:ln>
              <a:solidFill>
                <a:schemeClr val="tx1"/>
              </a:solidFill>
            </a:ln>
          </c:spPr>
          <c:invertIfNegative val="0"/>
          <c:dPt>
            <c:idx val="0"/>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1-C39F-48B5-8294-CA55A6AE13C7}"/>
              </c:ext>
            </c:extLst>
          </c:dPt>
          <c:dPt>
            <c:idx val="1"/>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3-C39F-48B5-8294-CA55A6AE13C7}"/>
              </c:ext>
            </c:extLst>
          </c:dPt>
          <c:dPt>
            <c:idx val="2"/>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5-C39F-48B5-8294-CA55A6AE13C7}"/>
              </c:ext>
            </c:extLst>
          </c:dPt>
          <c:dPt>
            <c:idx val="3"/>
            <c:invertIfNegative val="0"/>
            <c:bubble3D val="0"/>
            <c:spPr>
              <a:solidFill>
                <a:schemeClr val="bg1">
                  <a:lumMod val="65000"/>
                </a:schemeClr>
              </a:solidFill>
              <a:ln>
                <a:solidFill>
                  <a:schemeClr val="tx1"/>
                </a:solidFill>
              </a:ln>
            </c:spPr>
            <c:extLst>
              <c:ext xmlns:c16="http://schemas.microsoft.com/office/drawing/2014/chart" uri="{C3380CC4-5D6E-409C-BE32-E72D297353CC}">
                <c16:uniqueId val="{00000007-C39F-48B5-8294-CA55A6AE13C7}"/>
              </c:ext>
            </c:extLst>
          </c:dPt>
          <c:dPt>
            <c:idx val="8"/>
            <c:invertIfNegative val="0"/>
            <c:bubble3D val="0"/>
            <c:spPr>
              <a:solidFill>
                <a:schemeClr val="tx1"/>
              </a:solidFill>
              <a:ln>
                <a:solidFill>
                  <a:schemeClr val="tx1"/>
                </a:solidFill>
              </a:ln>
            </c:spPr>
            <c:extLst>
              <c:ext xmlns:c16="http://schemas.microsoft.com/office/drawing/2014/chart" uri="{C3380CC4-5D6E-409C-BE32-E72D297353CC}">
                <c16:uniqueId val="{00000009-C39F-48B5-8294-CA55A6AE13C7}"/>
              </c:ext>
            </c:extLst>
          </c:dPt>
          <c:dPt>
            <c:idx val="9"/>
            <c:invertIfNegative val="0"/>
            <c:bubble3D val="0"/>
            <c:spPr>
              <a:solidFill>
                <a:schemeClr val="tx1"/>
              </a:solidFill>
              <a:ln>
                <a:solidFill>
                  <a:schemeClr val="tx1"/>
                </a:solidFill>
              </a:ln>
            </c:spPr>
            <c:extLst>
              <c:ext xmlns:c16="http://schemas.microsoft.com/office/drawing/2014/chart" uri="{C3380CC4-5D6E-409C-BE32-E72D297353CC}">
                <c16:uniqueId val="{0000000B-C39F-48B5-8294-CA55A6AE13C7}"/>
              </c:ext>
            </c:extLst>
          </c:dPt>
          <c:dPt>
            <c:idx val="10"/>
            <c:invertIfNegative val="0"/>
            <c:bubble3D val="0"/>
            <c:spPr>
              <a:solidFill>
                <a:schemeClr val="tx1"/>
              </a:solidFill>
              <a:ln>
                <a:solidFill>
                  <a:schemeClr val="tx1"/>
                </a:solidFill>
              </a:ln>
            </c:spPr>
            <c:extLst>
              <c:ext xmlns:c16="http://schemas.microsoft.com/office/drawing/2014/chart" uri="{C3380CC4-5D6E-409C-BE32-E72D297353CC}">
                <c16:uniqueId val="{0000000D-C39F-48B5-8294-CA55A6AE13C7}"/>
              </c:ext>
            </c:extLst>
          </c:dPt>
          <c:dPt>
            <c:idx val="11"/>
            <c:invertIfNegative val="0"/>
            <c:bubble3D val="0"/>
            <c:spPr>
              <a:solidFill>
                <a:schemeClr val="tx1"/>
              </a:solidFill>
              <a:ln>
                <a:solidFill>
                  <a:schemeClr val="tx1"/>
                </a:solidFill>
              </a:ln>
            </c:spPr>
            <c:extLst>
              <c:ext xmlns:c16="http://schemas.microsoft.com/office/drawing/2014/chart" uri="{C3380CC4-5D6E-409C-BE32-E72D297353CC}">
                <c16:uniqueId val="{0000000F-C39F-48B5-8294-CA55A6AE13C7}"/>
              </c:ext>
            </c:extLst>
          </c:dPt>
          <c:dLbls>
            <c:spPr>
              <a:noFill/>
              <a:ln>
                <a:noFill/>
              </a:ln>
              <a:effectLst/>
            </c:spPr>
            <c:txPr>
              <a:bodyPr/>
              <a:lstStyle/>
              <a:p>
                <a:pPr>
                  <a:defRPr sz="10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Revenues!$Q$4:$AF$4</c:f>
              <c:strCache>
                <c:ptCount val="16"/>
                <c:pt idx="0">
                  <c:v>Q2 2018</c:v>
                </c:pt>
                <c:pt idx="1">
                  <c:v>Q3 2018</c:v>
                </c:pt>
                <c:pt idx="2">
                  <c:v>Q4 2018</c:v>
                </c:pt>
                <c:pt idx="3">
                  <c:v>Q1 2019</c:v>
                </c:pt>
                <c:pt idx="4">
                  <c:v>Q2 2019</c:v>
                </c:pt>
                <c:pt idx="5">
                  <c:v>Q3 2019</c:v>
                </c:pt>
                <c:pt idx="6">
                  <c:v>Q4 2019</c:v>
                </c:pt>
                <c:pt idx="7">
                  <c:v>Q1 2020</c:v>
                </c:pt>
                <c:pt idx="8">
                  <c:v>Q2 2020</c:v>
                </c:pt>
                <c:pt idx="9">
                  <c:v>Q3 2020</c:v>
                </c:pt>
                <c:pt idx="10">
                  <c:v>Q4 2020</c:v>
                </c:pt>
                <c:pt idx="11">
                  <c:v>Q1 2021</c:v>
                </c:pt>
                <c:pt idx="12">
                  <c:v>Q2 2021</c:v>
                </c:pt>
                <c:pt idx="13">
                  <c:v>Q3 2021</c:v>
                </c:pt>
                <c:pt idx="14">
                  <c:v>Q4 2021</c:v>
                </c:pt>
                <c:pt idx="15">
                  <c:v>Q1 2022</c:v>
                </c:pt>
              </c:strCache>
            </c:strRef>
          </c:cat>
          <c:val>
            <c:numRef>
              <c:f>Revenues!$Q$5:$AF$5</c:f>
              <c:numCache>
                <c:formatCode>0.0</c:formatCode>
                <c:ptCount val="16"/>
                <c:pt idx="0">
                  <c:v>60.9</c:v>
                </c:pt>
                <c:pt idx="1">
                  <c:v>60.5</c:v>
                </c:pt>
                <c:pt idx="2">
                  <c:v>71.400000000000006</c:v>
                </c:pt>
                <c:pt idx="3">
                  <c:v>61.1</c:v>
                </c:pt>
                <c:pt idx="4">
                  <c:v>64.8</c:v>
                </c:pt>
                <c:pt idx="5">
                  <c:v>63.8</c:v>
                </c:pt>
                <c:pt idx="6">
                  <c:v>74.400000000000006</c:v>
                </c:pt>
                <c:pt idx="7">
                  <c:v>66.3</c:v>
                </c:pt>
                <c:pt idx="8">
                  <c:v>69.3</c:v>
                </c:pt>
                <c:pt idx="9">
                  <c:v>75.5</c:v>
                </c:pt>
                <c:pt idx="10">
                  <c:v>88.9</c:v>
                </c:pt>
                <c:pt idx="11">
                  <c:v>76.599999999999994</c:v>
                </c:pt>
                <c:pt idx="12">
                  <c:v>79.7</c:v>
                </c:pt>
                <c:pt idx="13">
                  <c:v>79.5</c:v>
                </c:pt>
                <c:pt idx="14">
                  <c:v>105.1</c:v>
                </c:pt>
                <c:pt idx="15">
                  <c:v>84.5</c:v>
                </c:pt>
              </c:numCache>
            </c:numRef>
          </c:val>
          <c:extLst>
            <c:ext xmlns:c16="http://schemas.microsoft.com/office/drawing/2014/chart" uri="{C3380CC4-5D6E-409C-BE32-E72D297353CC}">
              <c16:uniqueId val="{00000010-C39F-48B5-8294-CA55A6AE13C7}"/>
            </c:ext>
          </c:extLst>
        </c:ser>
        <c:ser>
          <c:idx val="1"/>
          <c:order val="1"/>
          <c:tx>
            <c:strRef>
              <c:f>Revenues!$C$8</c:f>
              <c:strCache>
                <c:ptCount val="1"/>
                <c:pt idx="0">
                  <c:v>Surcharges</c:v>
                </c:pt>
              </c:strCache>
            </c:strRef>
          </c:tx>
          <c:spPr>
            <a:solidFill>
              <a:srgbClr val="EDE3E1"/>
            </a:solidFill>
            <a:ln>
              <a:solidFill>
                <a:schemeClr val="tx1"/>
              </a:solidFill>
            </a:ln>
          </c:spPr>
          <c:invertIfNegative val="0"/>
          <c:dPt>
            <c:idx val="4"/>
            <c:invertIfNegative val="0"/>
            <c:bubble3D val="0"/>
            <c:spPr>
              <a:solidFill>
                <a:srgbClr val="FFCCCC"/>
              </a:solidFill>
              <a:ln>
                <a:solidFill>
                  <a:schemeClr val="tx1"/>
                </a:solidFill>
              </a:ln>
            </c:spPr>
            <c:extLst>
              <c:ext xmlns:c16="http://schemas.microsoft.com/office/drawing/2014/chart" uri="{C3380CC4-5D6E-409C-BE32-E72D297353CC}">
                <c16:uniqueId val="{00000012-C39F-48B5-8294-CA55A6AE13C7}"/>
              </c:ext>
            </c:extLst>
          </c:dPt>
          <c:dPt>
            <c:idx val="5"/>
            <c:invertIfNegative val="0"/>
            <c:bubble3D val="0"/>
            <c:spPr>
              <a:solidFill>
                <a:srgbClr val="FFCCCC"/>
              </a:solidFill>
              <a:ln>
                <a:solidFill>
                  <a:schemeClr val="tx1"/>
                </a:solidFill>
              </a:ln>
            </c:spPr>
            <c:extLst>
              <c:ext xmlns:c16="http://schemas.microsoft.com/office/drawing/2014/chart" uri="{C3380CC4-5D6E-409C-BE32-E72D297353CC}">
                <c16:uniqueId val="{00000014-C39F-48B5-8294-CA55A6AE13C7}"/>
              </c:ext>
            </c:extLst>
          </c:dPt>
          <c:dPt>
            <c:idx val="6"/>
            <c:invertIfNegative val="0"/>
            <c:bubble3D val="0"/>
            <c:spPr>
              <a:solidFill>
                <a:srgbClr val="FFCCCC"/>
              </a:solidFill>
              <a:ln>
                <a:solidFill>
                  <a:schemeClr val="tx1"/>
                </a:solidFill>
              </a:ln>
            </c:spPr>
            <c:extLst>
              <c:ext xmlns:c16="http://schemas.microsoft.com/office/drawing/2014/chart" uri="{C3380CC4-5D6E-409C-BE32-E72D297353CC}">
                <c16:uniqueId val="{00000016-C39F-48B5-8294-CA55A6AE13C7}"/>
              </c:ext>
            </c:extLst>
          </c:dPt>
          <c:dPt>
            <c:idx val="7"/>
            <c:invertIfNegative val="0"/>
            <c:bubble3D val="0"/>
            <c:spPr>
              <a:solidFill>
                <a:srgbClr val="FBD7D3"/>
              </a:solidFill>
              <a:ln>
                <a:solidFill>
                  <a:schemeClr val="tx1"/>
                </a:solidFill>
              </a:ln>
            </c:spPr>
            <c:extLst>
              <c:ext xmlns:c16="http://schemas.microsoft.com/office/drawing/2014/chart" uri="{C3380CC4-5D6E-409C-BE32-E72D297353CC}">
                <c16:uniqueId val="{00000018-C39F-48B5-8294-CA55A6AE13C7}"/>
              </c:ext>
            </c:extLst>
          </c:dPt>
          <c:dPt>
            <c:idx val="8"/>
            <c:invertIfNegative val="0"/>
            <c:bubble3D val="0"/>
            <c:spPr>
              <a:solidFill>
                <a:srgbClr val="FF0000"/>
              </a:solidFill>
              <a:ln>
                <a:solidFill>
                  <a:schemeClr val="tx1"/>
                </a:solidFill>
              </a:ln>
            </c:spPr>
            <c:extLst>
              <c:ext xmlns:c16="http://schemas.microsoft.com/office/drawing/2014/chart" uri="{C3380CC4-5D6E-409C-BE32-E72D297353CC}">
                <c16:uniqueId val="{0000001A-C39F-48B5-8294-CA55A6AE13C7}"/>
              </c:ext>
            </c:extLst>
          </c:dPt>
          <c:dPt>
            <c:idx val="9"/>
            <c:invertIfNegative val="0"/>
            <c:bubble3D val="0"/>
            <c:spPr>
              <a:solidFill>
                <a:srgbClr val="FF0000"/>
              </a:solidFill>
              <a:ln>
                <a:solidFill>
                  <a:schemeClr val="tx1"/>
                </a:solidFill>
              </a:ln>
            </c:spPr>
            <c:extLst>
              <c:ext xmlns:c16="http://schemas.microsoft.com/office/drawing/2014/chart" uri="{C3380CC4-5D6E-409C-BE32-E72D297353CC}">
                <c16:uniqueId val="{0000001C-C39F-48B5-8294-CA55A6AE13C7}"/>
              </c:ext>
            </c:extLst>
          </c:dPt>
          <c:dPt>
            <c:idx val="10"/>
            <c:invertIfNegative val="0"/>
            <c:bubble3D val="0"/>
            <c:spPr>
              <a:solidFill>
                <a:srgbClr val="FF0000"/>
              </a:solidFill>
              <a:ln>
                <a:solidFill>
                  <a:schemeClr val="tx1"/>
                </a:solidFill>
              </a:ln>
            </c:spPr>
            <c:extLst>
              <c:ext xmlns:c16="http://schemas.microsoft.com/office/drawing/2014/chart" uri="{C3380CC4-5D6E-409C-BE32-E72D297353CC}">
                <c16:uniqueId val="{0000001E-C39F-48B5-8294-CA55A6AE13C7}"/>
              </c:ext>
            </c:extLst>
          </c:dPt>
          <c:dPt>
            <c:idx val="11"/>
            <c:invertIfNegative val="0"/>
            <c:bubble3D val="0"/>
            <c:spPr>
              <a:solidFill>
                <a:srgbClr val="FF0000"/>
              </a:solidFill>
              <a:ln>
                <a:solidFill>
                  <a:schemeClr val="tx1"/>
                </a:solidFill>
              </a:ln>
            </c:spPr>
            <c:extLst>
              <c:ext xmlns:c16="http://schemas.microsoft.com/office/drawing/2014/chart" uri="{C3380CC4-5D6E-409C-BE32-E72D297353CC}">
                <c16:uniqueId val="{00000020-C39F-48B5-8294-CA55A6AE13C7}"/>
              </c:ext>
            </c:extLst>
          </c:dPt>
          <c:dLbls>
            <c:dLbl>
              <c:idx val="8"/>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1A-C39F-48B5-8294-CA55A6AE13C7}"/>
                </c:ext>
              </c:extLst>
            </c:dLbl>
            <c:dLbl>
              <c:idx val="9"/>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1C-C39F-48B5-8294-CA55A6AE13C7}"/>
                </c:ext>
              </c:extLst>
            </c:dLbl>
            <c:dLbl>
              <c:idx val="10"/>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1E-C39F-48B5-8294-CA55A6AE13C7}"/>
                </c:ext>
              </c:extLst>
            </c:dLbl>
            <c:dLbl>
              <c:idx val="11"/>
              <c:spPr>
                <a:noFill/>
                <a:ln>
                  <a:noFill/>
                </a:ln>
                <a:effectLst/>
              </c:spPr>
              <c:txPr>
                <a:bodyPr wrap="square" lIns="38100" tIns="19050" rIns="38100" bIns="19050" anchor="ctr">
                  <a:spAutoFit/>
                </a:bodyPr>
                <a:lstStyle/>
                <a:p>
                  <a:pPr>
                    <a:defRPr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20-C39F-48B5-8294-CA55A6AE13C7}"/>
                </c:ext>
              </c:extLst>
            </c:dLbl>
            <c:spPr>
              <a:noFill/>
              <a:ln>
                <a:noFill/>
              </a:ln>
              <a:effectLst/>
            </c:spPr>
            <c:txPr>
              <a:bodyPr wrap="square" lIns="38100" tIns="19050" rIns="38100" bIns="19050" anchor="ctr">
                <a:spAutoFit/>
              </a:bodyPr>
              <a:lstStyle/>
              <a:p>
                <a:pPr>
                  <a:defRPr b="0">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Revenues!$Q$4:$AF$4</c:f>
              <c:strCache>
                <c:ptCount val="16"/>
                <c:pt idx="0">
                  <c:v>Q2 2018</c:v>
                </c:pt>
                <c:pt idx="1">
                  <c:v>Q3 2018</c:v>
                </c:pt>
                <c:pt idx="2">
                  <c:v>Q4 2018</c:v>
                </c:pt>
                <c:pt idx="3">
                  <c:v>Q1 2019</c:v>
                </c:pt>
                <c:pt idx="4">
                  <c:v>Q2 2019</c:v>
                </c:pt>
                <c:pt idx="5">
                  <c:v>Q3 2019</c:v>
                </c:pt>
                <c:pt idx="6">
                  <c:v>Q4 2019</c:v>
                </c:pt>
                <c:pt idx="7">
                  <c:v>Q1 2020</c:v>
                </c:pt>
                <c:pt idx="8">
                  <c:v>Q2 2020</c:v>
                </c:pt>
                <c:pt idx="9">
                  <c:v>Q3 2020</c:v>
                </c:pt>
                <c:pt idx="10">
                  <c:v>Q4 2020</c:v>
                </c:pt>
                <c:pt idx="11">
                  <c:v>Q1 2021</c:v>
                </c:pt>
                <c:pt idx="12">
                  <c:v>Q2 2021</c:v>
                </c:pt>
                <c:pt idx="13">
                  <c:v>Q3 2021</c:v>
                </c:pt>
                <c:pt idx="14">
                  <c:v>Q4 2021</c:v>
                </c:pt>
                <c:pt idx="15">
                  <c:v>Q1 2022</c:v>
                </c:pt>
              </c:strCache>
            </c:strRef>
          </c:cat>
          <c:val>
            <c:numRef>
              <c:f>Revenues!$Q$8:$AF$8</c:f>
              <c:numCache>
                <c:formatCode>0.0</c:formatCode>
                <c:ptCount val="16"/>
                <c:pt idx="0">
                  <c:v>26.8</c:v>
                </c:pt>
                <c:pt idx="1">
                  <c:v>28.5</c:v>
                </c:pt>
                <c:pt idx="2">
                  <c:v>34.799999999999997</c:v>
                </c:pt>
                <c:pt idx="3">
                  <c:v>25.1</c:v>
                </c:pt>
                <c:pt idx="4">
                  <c:v>27.8</c:v>
                </c:pt>
                <c:pt idx="5">
                  <c:v>27.8</c:v>
                </c:pt>
                <c:pt idx="6">
                  <c:v>33.4</c:v>
                </c:pt>
                <c:pt idx="7">
                  <c:v>27.8</c:v>
                </c:pt>
                <c:pt idx="8">
                  <c:v>13.3</c:v>
                </c:pt>
                <c:pt idx="9">
                  <c:v>22.2</c:v>
                </c:pt>
                <c:pt idx="10">
                  <c:v>37.299999999999997</c:v>
                </c:pt>
                <c:pt idx="11">
                  <c:v>31.2</c:v>
                </c:pt>
                <c:pt idx="12">
                  <c:v>33.6</c:v>
                </c:pt>
                <c:pt idx="13">
                  <c:v>36.4</c:v>
                </c:pt>
                <c:pt idx="14">
                  <c:v>56</c:v>
                </c:pt>
                <c:pt idx="15">
                  <c:v>50.5</c:v>
                </c:pt>
              </c:numCache>
            </c:numRef>
          </c:val>
          <c:extLst>
            <c:ext xmlns:c16="http://schemas.microsoft.com/office/drawing/2014/chart" uri="{C3380CC4-5D6E-409C-BE32-E72D297353CC}">
              <c16:uniqueId val="{00000021-C39F-48B5-8294-CA55A6AE13C7}"/>
            </c:ext>
          </c:extLst>
        </c:ser>
        <c:dLbls>
          <c:showLegendKey val="0"/>
          <c:showVal val="0"/>
          <c:showCatName val="0"/>
          <c:showSerName val="0"/>
          <c:showPercent val="0"/>
          <c:showBubbleSize val="0"/>
        </c:dLbls>
        <c:gapWidth val="26"/>
        <c:overlap val="100"/>
        <c:axId val="57184640"/>
        <c:axId val="57186176"/>
      </c:barChart>
      <c:catAx>
        <c:axId val="57184640"/>
        <c:scaling>
          <c:orientation val="minMax"/>
        </c:scaling>
        <c:delete val="0"/>
        <c:axPos val="b"/>
        <c:numFmt formatCode="General" sourceLinked="1"/>
        <c:majorTickMark val="out"/>
        <c:minorTickMark val="none"/>
        <c:tickLblPos val="nextTo"/>
        <c:txPr>
          <a:bodyPr/>
          <a:lstStyle/>
          <a:p>
            <a:pPr>
              <a:defRPr sz="1000"/>
            </a:pPr>
            <a:endParaRPr lang="en-US"/>
          </a:p>
        </c:txPr>
        <c:crossAx val="57186176"/>
        <c:crosses val="autoZero"/>
        <c:auto val="1"/>
        <c:lblAlgn val="ctr"/>
        <c:lblOffset val="100"/>
        <c:noMultiLvlLbl val="0"/>
      </c:catAx>
      <c:valAx>
        <c:axId val="57186176"/>
        <c:scaling>
          <c:orientation val="minMax"/>
        </c:scaling>
        <c:delete val="0"/>
        <c:axPos val="l"/>
        <c:majorGridlines/>
        <c:title>
          <c:tx>
            <c:rich>
              <a:bodyPr rot="-5400000" vert="horz"/>
              <a:lstStyle/>
              <a:p>
                <a:pPr>
                  <a:defRPr b="0"/>
                </a:pPr>
                <a:r>
                  <a:rPr lang="en-US" b="0"/>
                  <a:t>Revenue</a:t>
                </a:r>
                <a:r>
                  <a:rPr lang="en-US" b="0" baseline="0"/>
                  <a:t> (in $millions)</a:t>
                </a:r>
                <a:endParaRPr lang="en-US" b="0"/>
              </a:p>
            </c:rich>
          </c:tx>
          <c:overlay val="0"/>
        </c:title>
        <c:numFmt formatCode="0.0" sourceLinked="1"/>
        <c:majorTickMark val="out"/>
        <c:minorTickMark val="none"/>
        <c:tickLblPos val="nextTo"/>
        <c:crossAx val="57184640"/>
        <c:crosses val="autoZero"/>
        <c:crossBetween val="between"/>
      </c:valAx>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30371763231089"/>
          <c:y val="6.794973955871296E-2"/>
          <c:w val="0.79933510389586104"/>
          <c:h val="0.69416517471739869"/>
        </c:manualLayout>
      </c:layout>
      <c:barChart>
        <c:barDir val="col"/>
        <c:grouping val="stacked"/>
        <c:varyColors val="0"/>
        <c:ser>
          <c:idx val="0"/>
          <c:order val="0"/>
          <c:tx>
            <c:strRef>
              <c:f>Revenues!$C$6</c:f>
              <c:strCache>
                <c:ptCount val="1"/>
                <c:pt idx="0">
                  <c:v>ACMI</c:v>
                </c:pt>
              </c:strCache>
            </c:strRef>
          </c:tx>
          <c:spPr>
            <a:solidFill>
              <a:schemeClr val="bg1">
                <a:lumMod val="50000"/>
              </a:schemeClr>
            </a:solidFill>
            <a:ln>
              <a:solidFill>
                <a:schemeClr val="tx1"/>
              </a:solidFill>
            </a:ln>
          </c:spPr>
          <c:invertIfNegative val="0"/>
          <c:dLbls>
            <c:spPr>
              <a:noFill/>
              <a:ln>
                <a:noFill/>
              </a:ln>
              <a:effectLst/>
            </c:spPr>
            <c:txPr>
              <a:bodyPr/>
              <a:lstStyle/>
              <a:p>
                <a:pPr>
                  <a:defRPr sz="10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Revenues!$Q$4:$AF$4</c:f>
              <c:strCache>
                <c:ptCount val="16"/>
                <c:pt idx="0">
                  <c:v>Q2 2018</c:v>
                </c:pt>
                <c:pt idx="1">
                  <c:v>Q3 2018</c:v>
                </c:pt>
                <c:pt idx="2">
                  <c:v>Q4 2018</c:v>
                </c:pt>
                <c:pt idx="3">
                  <c:v>Q1 2019</c:v>
                </c:pt>
                <c:pt idx="4">
                  <c:v>Q2 2019</c:v>
                </c:pt>
                <c:pt idx="5">
                  <c:v>Q3 2019</c:v>
                </c:pt>
                <c:pt idx="6">
                  <c:v>Q4 2019</c:v>
                </c:pt>
                <c:pt idx="7">
                  <c:v>Q1 2020</c:v>
                </c:pt>
                <c:pt idx="8">
                  <c:v>Q2 2020</c:v>
                </c:pt>
                <c:pt idx="9">
                  <c:v>Q3 2020</c:v>
                </c:pt>
                <c:pt idx="10">
                  <c:v>Q4 2020</c:v>
                </c:pt>
                <c:pt idx="11">
                  <c:v>Q1 2021</c:v>
                </c:pt>
                <c:pt idx="12">
                  <c:v>Q2 2021</c:v>
                </c:pt>
                <c:pt idx="13">
                  <c:v>Q3 2021</c:v>
                </c:pt>
                <c:pt idx="14">
                  <c:v>Q4 2021</c:v>
                </c:pt>
                <c:pt idx="15">
                  <c:v>Q1 2022</c:v>
                </c:pt>
              </c:strCache>
            </c:strRef>
          </c:cat>
          <c:val>
            <c:numRef>
              <c:f>Revenues!$Q$6:$AF$6</c:f>
              <c:numCache>
                <c:formatCode>0.0</c:formatCode>
                <c:ptCount val="16"/>
                <c:pt idx="0">
                  <c:v>10.3</c:v>
                </c:pt>
                <c:pt idx="1">
                  <c:v>12</c:v>
                </c:pt>
                <c:pt idx="2">
                  <c:v>14.3</c:v>
                </c:pt>
                <c:pt idx="3">
                  <c:v>15.4</c:v>
                </c:pt>
                <c:pt idx="4">
                  <c:v>15.8</c:v>
                </c:pt>
                <c:pt idx="5">
                  <c:v>16</c:v>
                </c:pt>
                <c:pt idx="6">
                  <c:v>19.100000000000001</c:v>
                </c:pt>
                <c:pt idx="7">
                  <c:v>19.399999999999999</c:v>
                </c:pt>
                <c:pt idx="8">
                  <c:v>32.700000000000003</c:v>
                </c:pt>
                <c:pt idx="9">
                  <c:v>37.1</c:v>
                </c:pt>
                <c:pt idx="10">
                  <c:v>43.2</c:v>
                </c:pt>
                <c:pt idx="11">
                  <c:v>38.700000000000003</c:v>
                </c:pt>
                <c:pt idx="12">
                  <c:v>37.200000000000003</c:v>
                </c:pt>
                <c:pt idx="13">
                  <c:v>44.9</c:v>
                </c:pt>
                <c:pt idx="14">
                  <c:v>54.7</c:v>
                </c:pt>
                <c:pt idx="15">
                  <c:v>52.7</c:v>
                </c:pt>
              </c:numCache>
            </c:numRef>
          </c:val>
          <c:extLst>
            <c:ext xmlns:c16="http://schemas.microsoft.com/office/drawing/2014/chart" uri="{C3380CC4-5D6E-409C-BE32-E72D297353CC}">
              <c16:uniqueId val="{00000000-C595-4D62-BEA3-11772C2BA46E}"/>
            </c:ext>
          </c:extLst>
        </c:ser>
        <c:ser>
          <c:idx val="1"/>
          <c:order val="1"/>
          <c:tx>
            <c:strRef>
              <c:f>Revenues!$C$7</c:f>
              <c:strCache>
                <c:ptCount val="1"/>
                <c:pt idx="0">
                  <c:v>All-In Charter</c:v>
                </c:pt>
              </c:strCache>
            </c:strRef>
          </c:tx>
          <c:spPr>
            <a:solidFill>
              <a:srgbClr val="C00000"/>
            </a:solidFill>
            <a:ln>
              <a:solidFill>
                <a:schemeClr val="tx1"/>
              </a:solidFill>
            </a:ln>
          </c:spPr>
          <c:invertIfNegative val="0"/>
          <c:dLbls>
            <c:spPr>
              <a:noFill/>
              <a:ln>
                <a:noFill/>
              </a:ln>
              <a:effectLst/>
            </c:spPr>
            <c:txPr>
              <a:bodyPr/>
              <a:lstStyle/>
              <a:p>
                <a:pPr>
                  <a:defRPr sz="10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Revenues!$Q$4:$AF$4</c:f>
              <c:strCache>
                <c:ptCount val="16"/>
                <c:pt idx="0">
                  <c:v>Q2 2018</c:v>
                </c:pt>
                <c:pt idx="1">
                  <c:v>Q3 2018</c:v>
                </c:pt>
                <c:pt idx="2">
                  <c:v>Q4 2018</c:v>
                </c:pt>
                <c:pt idx="3">
                  <c:v>Q1 2019</c:v>
                </c:pt>
                <c:pt idx="4">
                  <c:v>Q2 2019</c:v>
                </c:pt>
                <c:pt idx="5">
                  <c:v>Q3 2019</c:v>
                </c:pt>
                <c:pt idx="6">
                  <c:v>Q4 2019</c:v>
                </c:pt>
                <c:pt idx="7">
                  <c:v>Q1 2020</c:v>
                </c:pt>
                <c:pt idx="8">
                  <c:v>Q2 2020</c:v>
                </c:pt>
                <c:pt idx="9">
                  <c:v>Q3 2020</c:v>
                </c:pt>
                <c:pt idx="10">
                  <c:v>Q4 2020</c:v>
                </c:pt>
                <c:pt idx="11">
                  <c:v>Q1 2021</c:v>
                </c:pt>
                <c:pt idx="12">
                  <c:v>Q2 2021</c:v>
                </c:pt>
                <c:pt idx="13">
                  <c:v>Q3 2021</c:v>
                </c:pt>
                <c:pt idx="14">
                  <c:v>Q4 2021</c:v>
                </c:pt>
                <c:pt idx="15">
                  <c:v>Q1 2022</c:v>
                </c:pt>
              </c:strCache>
            </c:strRef>
          </c:cat>
          <c:val>
            <c:numRef>
              <c:f>Revenues!$Q$7:$AF$7</c:f>
              <c:numCache>
                <c:formatCode>0.0</c:formatCode>
                <c:ptCount val="16"/>
                <c:pt idx="0">
                  <c:v>8.8000000000000007</c:v>
                </c:pt>
                <c:pt idx="1">
                  <c:v>10.9</c:v>
                </c:pt>
                <c:pt idx="2">
                  <c:v>10.399999999999999</c:v>
                </c:pt>
                <c:pt idx="3">
                  <c:v>6.5</c:v>
                </c:pt>
                <c:pt idx="4">
                  <c:v>7.2</c:v>
                </c:pt>
                <c:pt idx="5">
                  <c:v>5.6</c:v>
                </c:pt>
                <c:pt idx="6">
                  <c:v>9.8000000000000007</c:v>
                </c:pt>
                <c:pt idx="7">
                  <c:v>7.3</c:v>
                </c:pt>
                <c:pt idx="8">
                  <c:v>77.400000000000006</c:v>
                </c:pt>
                <c:pt idx="9">
                  <c:v>23.8</c:v>
                </c:pt>
                <c:pt idx="10">
                  <c:v>13</c:v>
                </c:pt>
                <c:pt idx="11">
                  <c:v>10.199999999999999</c:v>
                </c:pt>
                <c:pt idx="12">
                  <c:v>17.5</c:v>
                </c:pt>
                <c:pt idx="13">
                  <c:v>24.3</c:v>
                </c:pt>
                <c:pt idx="14">
                  <c:v>20.100000000000001</c:v>
                </c:pt>
                <c:pt idx="15">
                  <c:v>40.6</c:v>
                </c:pt>
              </c:numCache>
            </c:numRef>
          </c:val>
          <c:extLst>
            <c:ext xmlns:c16="http://schemas.microsoft.com/office/drawing/2014/chart" uri="{C3380CC4-5D6E-409C-BE32-E72D297353CC}">
              <c16:uniqueId val="{00000001-C595-4D62-BEA3-11772C2BA46E}"/>
            </c:ext>
          </c:extLst>
        </c:ser>
        <c:dLbls>
          <c:showLegendKey val="0"/>
          <c:showVal val="0"/>
          <c:showCatName val="0"/>
          <c:showSerName val="0"/>
          <c:showPercent val="0"/>
          <c:showBubbleSize val="0"/>
        </c:dLbls>
        <c:gapWidth val="26"/>
        <c:overlap val="100"/>
        <c:axId val="57158272"/>
        <c:axId val="57168256"/>
      </c:barChart>
      <c:catAx>
        <c:axId val="57158272"/>
        <c:scaling>
          <c:orientation val="minMax"/>
        </c:scaling>
        <c:delete val="0"/>
        <c:axPos val="b"/>
        <c:numFmt formatCode="General" sourceLinked="1"/>
        <c:majorTickMark val="out"/>
        <c:minorTickMark val="none"/>
        <c:tickLblPos val="nextTo"/>
        <c:txPr>
          <a:bodyPr/>
          <a:lstStyle/>
          <a:p>
            <a:pPr>
              <a:defRPr sz="1000"/>
            </a:pPr>
            <a:endParaRPr lang="en-US"/>
          </a:p>
        </c:txPr>
        <c:crossAx val="57168256"/>
        <c:crosses val="autoZero"/>
        <c:auto val="1"/>
        <c:lblAlgn val="ctr"/>
        <c:lblOffset val="100"/>
        <c:noMultiLvlLbl val="0"/>
      </c:catAx>
      <c:valAx>
        <c:axId val="57168256"/>
        <c:scaling>
          <c:orientation val="minMax"/>
        </c:scaling>
        <c:delete val="0"/>
        <c:axPos val="l"/>
        <c:majorGridlines/>
        <c:title>
          <c:tx>
            <c:rich>
              <a:bodyPr rot="-5400000" vert="horz"/>
              <a:lstStyle/>
              <a:p>
                <a:pPr>
                  <a:defRPr b="0"/>
                </a:pPr>
                <a:r>
                  <a:rPr lang="en-US" b="0"/>
                  <a:t>Revenue</a:t>
                </a:r>
                <a:r>
                  <a:rPr lang="en-US" b="0" baseline="0"/>
                  <a:t> (in $millions)</a:t>
                </a:r>
                <a:endParaRPr lang="en-US" b="0"/>
              </a:p>
            </c:rich>
          </c:tx>
          <c:overlay val="0"/>
        </c:title>
        <c:numFmt formatCode="0.0" sourceLinked="1"/>
        <c:majorTickMark val="out"/>
        <c:minorTickMark val="none"/>
        <c:tickLblPos val="nextTo"/>
        <c:crossAx val="57158272"/>
        <c:crosses val="autoZero"/>
        <c:crossBetween val="between"/>
      </c:valAx>
    </c:plotArea>
    <c:legend>
      <c:legendPos val="b"/>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Sheet1!$E$7</c:f>
              <c:strCache>
                <c:ptCount val="1"/>
                <c:pt idx="0">
                  <c:v>Market Cap</c:v>
                </c:pt>
              </c:strCache>
            </c:strRef>
          </c:tx>
          <c:spPr>
            <a:solidFill>
              <a:schemeClr val="accent1"/>
            </a:solidFill>
            <a:ln>
              <a:noFill/>
            </a:ln>
            <a:effectLst/>
          </c:spPr>
          <c:invertIfNegative val="0"/>
          <c:cat>
            <c:strRef>
              <c:f>Sheet1!$G$6:$M$6</c:f>
              <c:strCache>
                <c:ptCount val="7"/>
                <c:pt idx="0">
                  <c:v>2016</c:v>
                </c:pt>
                <c:pt idx="1">
                  <c:v>2017</c:v>
                </c:pt>
                <c:pt idx="2">
                  <c:v>2018</c:v>
                </c:pt>
                <c:pt idx="3">
                  <c:v>2019</c:v>
                </c:pt>
                <c:pt idx="4">
                  <c:v>2020</c:v>
                </c:pt>
                <c:pt idx="5">
                  <c:v>2021</c:v>
                </c:pt>
                <c:pt idx="6">
                  <c:v>Q1 2022</c:v>
                </c:pt>
              </c:strCache>
            </c:strRef>
          </c:cat>
          <c:val>
            <c:numRef>
              <c:f>Sheet1!$G$7:$M$7</c:f>
              <c:numCache>
                <c:formatCode>General</c:formatCode>
                <c:ptCount val="7"/>
                <c:pt idx="0">
                  <c:v>487</c:v>
                </c:pt>
                <c:pt idx="1">
                  <c:v>785</c:v>
                </c:pt>
                <c:pt idx="2">
                  <c:v>953</c:v>
                </c:pt>
                <c:pt idx="3">
                  <c:v>1609</c:v>
                </c:pt>
                <c:pt idx="4">
                  <c:v>3431</c:v>
                </c:pt>
                <c:pt idx="5">
                  <c:v>2886</c:v>
                </c:pt>
                <c:pt idx="6">
                  <c:v>3293</c:v>
                </c:pt>
              </c:numCache>
            </c:numRef>
          </c:val>
          <c:extLst>
            <c:ext xmlns:c16="http://schemas.microsoft.com/office/drawing/2014/chart" uri="{C3380CC4-5D6E-409C-BE32-E72D297353CC}">
              <c16:uniqueId val="{00000000-CD66-4881-8F9B-589E282D3159}"/>
            </c:ext>
          </c:extLst>
        </c:ser>
        <c:dLbls>
          <c:showLegendKey val="0"/>
          <c:showVal val="0"/>
          <c:showCatName val="0"/>
          <c:showSerName val="0"/>
          <c:showPercent val="0"/>
          <c:showBubbleSize val="0"/>
        </c:dLbls>
        <c:gapWidth val="219"/>
        <c:overlap val="-27"/>
        <c:axId val="2111369040"/>
        <c:axId val="2111369456"/>
      </c:barChart>
      <c:lineChart>
        <c:grouping val="standard"/>
        <c:varyColors val="0"/>
        <c:ser>
          <c:idx val="1"/>
          <c:order val="1"/>
          <c:tx>
            <c:strRef>
              <c:f>Sheet1!$E$8</c:f>
              <c:strCache>
                <c:ptCount val="1"/>
                <c:pt idx="0">
                  <c:v>Stock price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Sheet1!$G$6:$M$6</c:f>
              <c:strCache>
                <c:ptCount val="7"/>
                <c:pt idx="0">
                  <c:v>2016</c:v>
                </c:pt>
                <c:pt idx="1">
                  <c:v>2017</c:v>
                </c:pt>
                <c:pt idx="2">
                  <c:v>2018</c:v>
                </c:pt>
                <c:pt idx="3">
                  <c:v>2019</c:v>
                </c:pt>
                <c:pt idx="4">
                  <c:v>2020</c:v>
                </c:pt>
                <c:pt idx="5">
                  <c:v>2021</c:v>
                </c:pt>
                <c:pt idx="6">
                  <c:v>Q1 2022</c:v>
                </c:pt>
              </c:strCache>
            </c:strRef>
          </c:cat>
          <c:val>
            <c:numRef>
              <c:f>Sheet1!$G$8:$M$8</c:f>
              <c:numCache>
                <c:formatCode>General</c:formatCode>
                <c:ptCount val="7"/>
                <c:pt idx="0">
                  <c:v>45.74</c:v>
                </c:pt>
                <c:pt idx="1">
                  <c:v>58.65</c:v>
                </c:pt>
                <c:pt idx="2">
                  <c:v>70.790000000000006</c:v>
                </c:pt>
                <c:pt idx="3">
                  <c:v>103.33</c:v>
                </c:pt>
                <c:pt idx="4">
                  <c:v>214.83</c:v>
                </c:pt>
                <c:pt idx="5">
                  <c:v>166.57</c:v>
                </c:pt>
                <c:pt idx="6">
                  <c:v>190.08</c:v>
                </c:pt>
              </c:numCache>
            </c:numRef>
          </c:val>
          <c:smooth val="0"/>
          <c:extLst>
            <c:ext xmlns:c16="http://schemas.microsoft.com/office/drawing/2014/chart" uri="{C3380CC4-5D6E-409C-BE32-E72D297353CC}">
              <c16:uniqueId val="{00000001-CD66-4881-8F9B-589E282D3159}"/>
            </c:ext>
          </c:extLst>
        </c:ser>
        <c:dLbls>
          <c:showLegendKey val="0"/>
          <c:showVal val="0"/>
          <c:showCatName val="0"/>
          <c:showSerName val="0"/>
          <c:showPercent val="0"/>
          <c:showBubbleSize val="0"/>
        </c:dLbls>
        <c:marker val="1"/>
        <c:smooth val="0"/>
        <c:axId val="2111371952"/>
        <c:axId val="2111371536"/>
      </c:lineChart>
      <c:catAx>
        <c:axId val="211136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1369456"/>
        <c:crosses val="autoZero"/>
        <c:auto val="1"/>
        <c:lblAlgn val="ctr"/>
        <c:lblOffset val="100"/>
        <c:noMultiLvlLbl val="0"/>
      </c:catAx>
      <c:valAx>
        <c:axId val="211136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1369040"/>
        <c:crosses val="autoZero"/>
        <c:crossBetween val="between"/>
      </c:valAx>
      <c:valAx>
        <c:axId val="211137153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1371952"/>
        <c:crosses val="max"/>
        <c:crossBetween val="between"/>
      </c:valAx>
      <c:catAx>
        <c:axId val="2111371952"/>
        <c:scaling>
          <c:orientation val="minMax"/>
        </c:scaling>
        <c:delete val="1"/>
        <c:axPos val="b"/>
        <c:numFmt formatCode="General" sourceLinked="1"/>
        <c:majorTickMark val="out"/>
        <c:minorTickMark val="none"/>
        <c:tickLblPos val="nextTo"/>
        <c:crossAx val="21113715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 Millions</a:t>
            </a:r>
          </a:p>
        </c:rich>
      </c:tx>
      <c:layout>
        <c:manualLayout>
          <c:xMode val="edge"/>
          <c:yMode val="edge"/>
          <c:x val="5.6202114223269178E-2"/>
          <c:y val="5.622489959839357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180198916574578E-2"/>
          <c:y val="0.1536101360823873"/>
          <c:w val="0.8409311225205236"/>
          <c:h val="0.7013871760005903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1" y="0"/>
            <a:ext cx="3037312" cy="464503"/>
          </a:xfrm>
          <a:prstGeom prst="rect">
            <a:avLst/>
          </a:prstGeom>
          <a:noFill/>
          <a:ln>
            <a:noFill/>
          </a:ln>
          <a:effectLst/>
        </p:spPr>
        <p:txBody>
          <a:bodyPr vert="horz" wrap="square" lIns="92366" tIns="46183" rIns="92366" bIns="46183" numCol="1" anchor="t" anchorCtr="0" compatLnSpc="1">
            <a:prstTxWarp prst="textNoShape">
              <a:avLst/>
            </a:prstTxWarp>
          </a:bodyPr>
          <a:lstStyle>
            <a:lvl1pPr defTabSz="924252" eaLnBrk="1" hangingPunct="1">
              <a:defRPr sz="1200">
                <a:latin typeface="Times New Roman" pitchFamily="18" charset="0"/>
                <a:ea typeface="+mn-ea"/>
                <a:cs typeface="Times New Roman" pitchFamily="18" charset="0"/>
              </a:defRPr>
            </a:lvl1pPr>
          </a:lstStyle>
          <a:p>
            <a:pPr>
              <a:defRPr/>
            </a:pPr>
            <a:endParaRPr lang="en-US" altLang="en-US"/>
          </a:p>
        </p:txBody>
      </p:sp>
      <p:sp>
        <p:nvSpPr>
          <p:cNvPr id="50179" name="Rectangle 3"/>
          <p:cNvSpPr>
            <a:spLocks noGrp="1" noChangeArrowheads="1"/>
          </p:cNvSpPr>
          <p:nvPr>
            <p:ph type="dt" sz="quarter" idx="1"/>
          </p:nvPr>
        </p:nvSpPr>
        <p:spPr bwMode="auto">
          <a:xfrm>
            <a:off x="3973089" y="0"/>
            <a:ext cx="3037311" cy="464503"/>
          </a:xfrm>
          <a:prstGeom prst="rect">
            <a:avLst/>
          </a:prstGeom>
          <a:noFill/>
          <a:ln>
            <a:noFill/>
          </a:ln>
          <a:effectLst/>
        </p:spPr>
        <p:txBody>
          <a:bodyPr vert="horz" wrap="square" lIns="92366" tIns="46183" rIns="92366" bIns="46183" numCol="1" anchor="t" anchorCtr="0" compatLnSpc="1">
            <a:prstTxWarp prst="textNoShape">
              <a:avLst/>
            </a:prstTxWarp>
          </a:bodyPr>
          <a:lstStyle>
            <a:lvl1pPr algn="r" defTabSz="924252" eaLnBrk="1" hangingPunct="1">
              <a:defRPr sz="1200">
                <a:latin typeface="Times New Roman" pitchFamily="18" charset="0"/>
                <a:ea typeface="+mn-ea"/>
                <a:cs typeface="Times New Roman" pitchFamily="18" charset="0"/>
              </a:defRPr>
            </a:lvl1pPr>
          </a:lstStyle>
          <a:p>
            <a:pPr>
              <a:defRPr/>
            </a:pPr>
            <a:endParaRPr lang="en-US" altLang="en-US"/>
          </a:p>
        </p:txBody>
      </p:sp>
      <p:sp>
        <p:nvSpPr>
          <p:cNvPr id="50180" name="Rectangle 4"/>
          <p:cNvSpPr>
            <a:spLocks noGrp="1" noChangeArrowheads="1"/>
          </p:cNvSpPr>
          <p:nvPr>
            <p:ph type="ftr" sz="quarter" idx="2"/>
          </p:nvPr>
        </p:nvSpPr>
        <p:spPr bwMode="auto">
          <a:xfrm>
            <a:off x="1" y="8831899"/>
            <a:ext cx="3037312" cy="464502"/>
          </a:xfrm>
          <a:prstGeom prst="rect">
            <a:avLst/>
          </a:prstGeom>
          <a:noFill/>
          <a:ln>
            <a:noFill/>
          </a:ln>
          <a:effectLst/>
        </p:spPr>
        <p:txBody>
          <a:bodyPr vert="horz" wrap="square" lIns="92366" tIns="46183" rIns="92366" bIns="46183" numCol="1" anchor="b" anchorCtr="0" compatLnSpc="1">
            <a:prstTxWarp prst="textNoShape">
              <a:avLst/>
            </a:prstTxWarp>
          </a:bodyPr>
          <a:lstStyle>
            <a:lvl1pPr defTabSz="924252" eaLnBrk="1" hangingPunct="1">
              <a:defRPr sz="1200">
                <a:latin typeface="Times New Roman" pitchFamily="18" charset="0"/>
                <a:ea typeface="+mn-ea"/>
                <a:cs typeface="Times New Roman" pitchFamily="18" charset="0"/>
              </a:defRPr>
            </a:lvl1pPr>
          </a:lstStyle>
          <a:p>
            <a:pPr>
              <a:defRPr/>
            </a:pPr>
            <a:endParaRPr lang="en-US" altLang="en-US"/>
          </a:p>
        </p:txBody>
      </p:sp>
      <p:sp>
        <p:nvSpPr>
          <p:cNvPr id="50181" name="Rectangle 5"/>
          <p:cNvSpPr>
            <a:spLocks noGrp="1" noChangeArrowheads="1"/>
          </p:cNvSpPr>
          <p:nvPr>
            <p:ph type="sldNum" sz="quarter" idx="3"/>
          </p:nvPr>
        </p:nvSpPr>
        <p:spPr bwMode="auto">
          <a:xfrm>
            <a:off x="3973089" y="8831899"/>
            <a:ext cx="3037311" cy="464502"/>
          </a:xfrm>
          <a:prstGeom prst="rect">
            <a:avLst/>
          </a:prstGeom>
          <a:noFill/>
          <a:ln>
            <a:noFill/>
          </a:ln>
          <a:effectLst/>
        </p:spPr>
        <p:txBody>
          <a:bodyPr vert="horz" wrap="square" lIns="92366" tIns="46183" rIns="92366" bIns="46183" numCol="1" anchor="b" anchorCtr="0" compatLnSpc="1">
            <a:prstTxWarp prst="textNoShape">
              <a:avLst/>
            </a:prstTxWarp>
          </a:bodyPr>
          <a:lstStyle>
            <a:lvl1pPr algn="r" defTabSz="924252" eaLnBrk="1" hangingPunct="1">
              <a:defRPr sz="1200">
                <a:cs typeface="Times New Roman" pitchFamily="18" charset="0"/>
              </a:defRPr>
            </a:lvl1pPr>
          </a:lstStyle>
          <a:p>
            <a:pPr>
              <a:defRPr/>
            </a:pPr>
            <a:fld id="{1E222521-128D-4AB1-AB78-981963A99457}" type="slidenum">
              <a:rPr lang="en-US" altLang="en-US"/>
              <a:pPr>
                <a:defRPr/>
              </a:pPr>
              <a:t>‹#›</a:t>
            </a:fld>
            <a:endParaRPr lang="en-US" altLang="en-US"/>
          </a:p>
        </p:txBody>
      </p:sp>
    </p:spTree>
    <p:extLst>
      <p:ext uri="{BB962C8B-B14F-4D97-AF65-F5344CB8AC3E}">
        <p14:creationId xmlns:p14="http://schemas.microsoft.com/office/powerpoint/2010/main" val="366095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2" y="1"/>
            <a:ext cx="3075377" cy="461333"/>
          </a:xfrm>
          <a:prstGeom prst="rect">
            <a:avLst/>
          </a:prstGeom>
          <a:noFill/>
          <a:ln>
            <a:noFill/>
          </a:ln>
          <a:effectLst/>
        </p:spPr>
        <p:txBody>
          <a:bodyPr vert="horz" wrap="square" lIns="91315" tIns="45657" rIns="91315" bIns="45657" numCol="1" anchor="t" anchorCtr="0" compatLnSpc="1">
            <a:prstTxWarp prst="textNoShape">
              <a:avLst/>
            </a:prstTxWarp>
          </a:bodyPr>
          <a:lstStyle>
            <a:lvl1pPr eaLnBrk="1" hangingPunct="1">
              <a:defRPr sz="1200">
                <a:latin typeface="Times New Roman" pitchFamily="18" charset="0"/>
                <a:ea typeface="+mn-ea"/>
                <a:cs typeface="Times New Roman" pitchFamily="18" charset="0"/>
              </a:defRPr>
            </a:lvl1pPr>
          </a:lstStyle>
          <a:p>
            <a:pPr>
              <a:defRPr/>
            </a:pPr>
            <a:endParaRPr lang="en-US" altLang="en-US"/>
          </a:p>
        </p:txBody>
      </p:sp>
      <p:sp>
        <p:nvSpPr>
          <p:cNvPr id="128003" name="Rectangle 3"/>
          <p:cNvSpPr>
            <a:spLocks noGrp="1" noChangeArrowheads="1"/>
          </p:cNvSpPr>
          <p:nvPr>
            <p:ph type="dt" idx="1"/>
          </p:nvPr>
        </p:nvSpPr>
        <p:spPr bwMode="auto">
          <a:xfrm>
            <a:off x="3996881" y="1"/>
            <a:ext cx="2997660" cy="461333"/>
          </a:xfrm>
          <a:prstGeom prst="rect">
            <a:avLst/>
          </a:prstGeom>
          <a:noFill/>
          <a:ln>
            <a:noFill/>
          </a:ln>
          <a:effectLst/>
        </p:spPr>
        <p:txBody>
          <a:bodyPr vert="horz" wrap="square" lIns="91315" tIns="45657" rIns="91315" bIns="45657" numCol="1" anchor="t" anchorCtr="0" compatLnSpc="1">
            <a:prstTxWarp prst="textNoShape">
              <a:avLst/>
            </a:prstTxWarp>
          </a:bodyPr>
          <a:lstStyle>
            <a:lvl1pPr algn="r" eaLnBrk="1" hangingPunct="1">
              <a:defRPr sz="1200">
                <a:latin typeface="Times New Roman" pitchFamily="18" charset="0"/>
                <a:ea typeface="+mn-ea"/>
                <a:cs typeface="Times New Roman" pitchFamily="18" charset="0"/>
              </a:defRPr>
            </a:lvl1pPr>
          </a:lstStyle>
          <a:p>
            <a:pPr>
              <a:defRPr/>
            </a:pPr>
            <a:endParaRPr lang="en-US" altLang="en-US"/>
          </a:p>
        </p:txBody>
      </p:sp>
      <p:sp>
        <p:nvSpPr>
          <p:cNvPr id="33796" name="Rectangle 4"/>
          <p:cNvSpPr>
            <a:spLocks noGrp="1" noRot="1" noChangeAspect="1" noChangeArrowheads="1" noTextEdit="1"/>
          </p:cNvSpPr>
          <p:nvPr>
            <p:ph type="sldImg" idx="2"/>
          </p:nvPr>
        </p:nvSpPr>
        <p:spPr bwMode="auto">
          <a:xfrm>
            <a:off x="360363" y="688975"/>
            <a:ext cx="6275387" cy="35290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5" name="Rectangle 5"/>
          <p:cNvSpPr>
            <a:spLocks noGrp="1" noChangeArrowheads="1"/>
          </p:cNvSpPr>
          <p:nvPr>
            <p:ph type="body" sz="quarter" idx="3"/>
          </p:nvPr>
        </p:nvSpPr>
        <p:spPr bwMode="auto">
          <a:xfrm>
            <a:off x="921504" y="4448448"/>
            <a:ext cx="5151534" cy="4142479"/>
          </a:xfrm>
          <a:prstGeom prst="rect">
            <a:avLst/>
          </a:prstGeom>
          <a:noFill/>
          <a:ln>
            <a:noFill/>
          </a:ln>
          <a:effectLst/>
        </p:spPr>
        <p:txBody>
          <a:bodyPr vert="horz" wrap="square" lIns="91315" tIns="45657" rIns="91315" bIns="4565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28006" name="Rectangle 6"/>
          <p:cNvSpPr>
            <a:spLocks noGrp="1" noChangeArrowheads="1"/>
          </p:cNvSpPr>
          <p:nvPr>
            <p:ph type="ftr" sz="quarter" idx="4"/>
          </p:nvPr>
        </p:nvSpPr>
        <p:spPr bwMode="auto">
          <a:xfrm>
            <a:off x="2" y="8820801"/>
            <a:ext cx="3075377" cy="459747"/>
          </a:xfrm>
          <a:prstGeom prst="rect">
            <a:avLst/>
          </a:prstGeom>
          <a:noFill/>
          <a:ln>
            <a:noFill/>
          </a:ln>
          <a:effectLst/>
        </p:spPr>
        <p:txBody>
          <a:bodyPr vert="horz" wrap="square" lIns="91315" tIns="45657" rIns="91315" bIns="45657" numCol="1" anchor="b" anchorCtr="0" compatLnSpc="1">
            <a:prstTxWarp prst="textNoShape">
              <a:avLst/>
            </a:prstTxWarp>
          </a:bodyPr>
          <a:lstStyle>
            <a:lvl1pPr eaLnBrk="1" hangingPunct="1">
              <a:defRPr sz="1200">
                <a:latin typeface="Times New Roman" pitchFamily="18" charset="0"/>
                <a:ea typeface="+mn-ea"/>
                <a:cs typeface="Times New Roman" pitchFamily="18" charset="0"/>
              </a:defRPr>
            </a:lvl1pPr>
          </a:lstStyle>
          <a:p>
            <a:pPr>
              <a:defRPr/>
            </a:pPr>
            <a:endParaRPr lang="en-US" altLang="en-US"/>
          </a:p>
        </p:txBody>
      </p:sp>
      <p:sp>
        <p:nvSpPr>
          <p:cNvPr id="128007" name="Rectangle 7"/>
          <p:cNvSpPr>
            <a:spLocks noGrp="1" noChangeArrowheads="1"/>
          </p:cNvSpPr>
          <p:nvPr>
            <p:ph type="sldNum" sz="quarter" idx="5"/>
          </p:nvPr>
        </p:nvSpPr>
        <p:spPr bwMode="auto">
          <a:xfrm>
            <a:off x="3996881" y="8820801"/>
            <a:ext cx="2997660" cy="459747"/>
          </a:xfrm>
          <a:prstGeom prst="rect">
            <a:avLst/>
          </a:prstGeom>
          <a:noFill/>
          <a:ln>
            <a:noFill/>
          </a:ln>
          <a:effectLst/>
        </p:spPr>
        <p:txBody>
          <a:bodyPr vert="horz" wrap="square" lIns="91315" tIns="45657" rIns="91315" bIns="45657" numCol="1" anchor="b" anchorCtr="0" compatLnSpc="1">
            <a:prstTxWarp prst="textNoShape">
              <a:avLst/>
            </a:prstTxWarp>
          </a:bodyPr>
          <a:lstStyle>
            <a:lvl1pPr algn="r" eaLnBrk="1" hangingPunct="1">
              <a:defRPr sz="1200">
                <a:cs typeface="Times New Roman" pitchFamily="18" charset="0"/>
              </a:defRPr>
            </a:lvl1pPr>
          </a:lstStyle>
          <a:p>
            <a:pPr>
              <a:defRPr/>
            </a:pPr>
            <a:fld id="{1F3FB421-C7C5-4E83-8868-DF4691D05B84}" type="slidenum">
              <a:rPr lang="en-US" altLang="en-US"/>
              <a:pPr>
                <a:defRPr/>
              </a:pPr>
              <a:t>‹#›</a:t>
            </a:fld>
            <a:endParaRPr lang="en-US" altLang="en-US"/>
          </a:p>
        </p:txBody>
      </p:sp>
    </p:spTree>
    <p:extLst>
      <p:ext uri="{BB962C8B-B14F-4D97-AF65-F5344CB8AC3E}">
        <p14:creationId xmlns:p14="http://schemas.microsoft.com/office/powerpoint/2010/main" val="8340777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Times New Roman" pitchFamily="-120" charset="0"/>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Times New Roman" pitchFamily="-120" charset="0"/>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Times New Roman" pitchFamily="-120" charset="0"/>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Times New Roman" pitchFamily="-120" charset="0"/>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a:t>
            </a:fld>
            <a:endParaRPr lang="en-US" altLang="en-US"/>
          </a:p>
        </p:txBody>
      </p:sp>
    </p:spTree>
    <p:extLst>
      <p:ext uri="{BB962C8B-B14F-4D97-AF65-F5344CB8AC3E}">
        <p14:creationId xmlns:p14="http://schemas.microsoft.com/office/powerpoint/2010/main" val="276153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10</a:t>
            </a:fld>
            <a:endParaRPr lang="en-US" altLang="en-US"/>
          </a:p>
        </p:txBody>
      </p:sp>
    </p:spTree>
    <p:extLst>
      <p:ext uri="{BB962C8B-B14F-4D97-AF65-F5344CB8AC3E}">
        <p14:creationId xmlns:p14="http://schemas.microsoft.com/office/powerpoint/2010/main" val="427388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11</a:t>
            </a:fld>
            <a:endParaRPr lang="en-US" altLang="en-US"/>
          </a:p>
        </p:txBody>
      </p:sp>
    </p:spTree>
    <p:extLst>
      <p:ext uri="{BB962C8B-B14F-4D97-AF65-F5344CB8AC3E}">
        <p14:creationId xmlns:p14="http://schemas.microsoft.com/office/powerpoint/2010/main" val="3368498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12</a:t>
            </a:fld>
            <a:endParaRPr lang="en-US" altLang="en-US"/>
          </a:p>
        </p:txBody>
      </p:sp>
    </p:spTree>
    <p:extLst>
      <p:ext uri="{BB962C8B-B14F-4D97-AF65-F5344CB8AC3E}">
        <p14:creationId xmlns:p14="http://schemas.microsoft.com/office/powerpoint/2010/main" val="2707583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13</a:t>
            </a:fld>
            <a:endParaRPr lang="en-US" altLang="en-US"/>
          </a:p>
        </p:txBody>
      </p:sp>
    </p:spTree>
    <p:extLst>
      <p:ext uri="{BB962C8B-B14F-4D97-AF65-F5344CB8AC3E}">
        <p14:creationId xmlns:p14="http://schemas.microsoft.com/office/powerpoint/2010/main" val="2369420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14</a:t>
            </a:fld>
            <a:endParaRPr lang="en-US" altLang="en-US"/>
          </a:p>
        </p:txBody>
      </p:sp>
    </p:spTree>
    <p:extLst>
      <p:ext uri="{BB962C8B-B14F-4D97-AF65-F5344CB8AC3E}">
        <p14:creationId xmlns:p14="http://schemas.microsoft.com/office/powerpoint/2010/main" val="70862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15</a:t>
            </a:fld>
            <a:endParaRPr lang="en-US" altLang="en-US"/>
          </a:p>
        </p:txBody>
      </p:sp>
    </p:spTree>
    <p:extLst>
      <p:ext uri="{BB962C8B-B14F-4D97-AF65-F5344CB8AC3E}">
        <p14:creationId xmlns:p14="http://schemas.microsoft.com/office/powerpoint/2010/main" val="1662828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16</a:t>
            </a:fld>
            <a:endParaRPr lang="en-US" altLang="en-US"/>
          </a:p>
        </p:txBody>
      </p:sp>
    </p:spTree>
    <p:extLst>
      <p:ext uri="{BB962C8B-B14F-4D97-AF65-F5344CB8AC3E}">
        <p14:creationId xmlns:p14="http://schemas.microsoft.com/office/powerpoint/2010/main" val="1682186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17</a:t>
            </a:fld>
            <a:endParaRPr lang="en-US" altLang="en-US"/>
          </a:p>
        </p:txBody>
      </p:sp>
    </p:spTree>
    <p:extLst>
      <p:ext uri="{BB962C8B-B14F-4D97-AF65-F5344CB8AC3E}">
        <p14:creationId xmlns:p14="http://schemas.microsoft.com/office/powerpoint/2010/main" val="338059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18</a:t>
            </a:fld>
            <a:endParaRPr lang="en-US" altLang="en-US"/>
          </a:p>
        </p:txBody>
      </p:sp>
    </p:spTree>
    <p:extLst>
      <p:ext uri="{BB962C8B-B14F-4D97-AF65-F5344CB8AC3E}">
        <p14:creationId xmlns:p14="http://schemas.microsoft.com/office/powerpoint/2010/main" val="1794896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19</a:t>
            </a:fld>
            <a:endParaRPr lang="en-US" altLang="en-US"/>
          </a:p>
        </p:txBody>
      </p:sp>
    </p:spTree>
    <p:extLst>
      <p:ext uri="{BB962C8B-B14F-4D97-AF65-F5344CB8AC3E}">
        <p14:creationId xmlns:p14="http://schemas.microsoft.com/office/powerpoint/2010/main" val="124699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2</a:t>
            </a:fld>
            <a:endParaRPr lang="en-US" altLang="en-US"/>
          </a:p>
        </p:txBody>
      </p:sp>
    </p:spTree>
    <p:extLst>
      <p:ext uri="{BB962C8B-B14F-4D97-AF65-F5344CB8AC3E}">
        <p14:creationId xmlns:p14="http://schemas.microsoft.com/office/powerpoint/2010/main" val="220797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989">
              <a:defRPr sz="2500">
                <a:solidFill>
                  <a:schemeClr val="tx1"/>
                </a:solidFill>
                <a:latin typeface="Times New Roman" pitchFamily="18" charset="0"/>
                <a:ea typeface="MS PGothic" pitchFamily="34" charset="-128"/>
              </a:defRPr>
            </a:lvl1pPr>
            <a:lvl2pPr marL="768733" indent="-295668" defTabSz="955989">
              <a:defRPr sz="2500">
                <a:solidFill>
                  <a:schemeClr val="tx1"/>
                </a:solidFill>
                <a:latin typeface="Times New Roman" pitchFamily="18" charset="0"/>
                <a:ea typeface="MS PGothic" pitchFamily="34" charset="-128"/>
              </a:defRPr>
            </a:lvl2pPr>
            <a:lvl3pPr marL="1182667" indent="-236534" defTabSz="955989">
              <a:defRPr sz="2500">
                <a:solidFill>
                  <a:schemeClr val="tx1"/>
                </a:solidFill>
                <a:latin typeface="Times New Roman" pitchFamily="18" charset="0"/>
                <a:ea typeface="MS PGothic" pitchFamily="34" charset="-128"/>
              </a:defRPr>
            </a:lvl3pPr>
            <a:lvl4pPr marL="1655735" indent="-236534" defTabSz="955989">
              <a:defRPr sz="2500">
                <a:solidFill>
                  <a:schemeClr val="tx1"/>
                </a:solidFill>
                <a:latin typeface="Times New Roman" pitchFamily="18" charset="0"/>
                <a:ea typeface="MS PGothic" pitchFamily="34" charset="-128"/>
              </a:defRPr>
            </a:lvl4pPr>
            <a:lvl5pPr marL="2128802" indent="-236534" defTabSz="955989">
              <a:defRPr sz="2500">
                <a:solidFill>
                  <a:schemeClr val="tx1"/>
                </a:solidFill>
                <a:latin typeface="Times New Roman" pitchFamily="18" charset="0"/>
                <a:ea typeface="MS PGothic" pitchFamily="34" charset="-128"/>
              </a:defRPr>
            </a:lvl5pPr>
            <a:lvl6pPr marL="2601869" indent="-236534" defTabSz="955989"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074937" indent="-236534" defTabSz="955989"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548003" indent="-236534" defTabSz="955989"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021071" indent="-236534" defTabSz="955989"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ACFFC47B-D137-4760-B79C-506BF4F42662}" type="slidenum">
              <a:rPr lang="en-US" altLang="en-US" sz="1300"/>
              <a:pPr/>
              <a:t>20</a:t>
            </a:fld>
            <a:endParaRPr lang="en-US" altLang="en-US" sz="1300"/>
          </a:p>
        </p:txBody>
      </p:sp>
      <p:sp>
        <p:nvSpPr>
          <p:cNvPr id="35843" name="Rectangle 2"/>
          <p:cNvSpPr>
            <a:spLocks noGrp="1" noRot="1" noChangeAspect="1" noChangeArrowheads="1" noTextEdit="1"/>
          </p:cNvSpPr>
          <p:nvPr>
            <p:ph type="sldImg"/>
          </p:nvPr>
        </p:nvSpPr>
        <p:spPr>
          <a:xfrm>
            <a:off x="360363" y="688975"/>
            <a:ext cx="6275387" cy="3529013"/>
          </a:xfrm>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charset="0"/>
              </a:rPr>
              <a:t> </a:t>
            </a:r>
            <a:endParaRPr lang="en-US" altLang="en-US" dirty="0">
              <a:latin typeface="Arial" charset="0"/>
              <a:cs typeface="Arial" charset="0"/>
            </a:endParaRPr>
          </a:p>
          <a:p>
            <a:pPr eaLnBrk="1" hangingPunct="1"/>
            <a:r>
              <a:rPr lang="en-US" altLang="en-US" dirty="0">
                <a:latin typeface="Arial" charset="0"/>
                <a:cs typeface="Arial" charset="0"/>
              </a:rPr>
              <a:t> </a:t>
            </a:r>
            <a:endParaRPr lang="en-US" altLang="en-US" dirty="0"/>
          </a:p>
          <a:p>
            <a:pPr eaLnBrk="1" hangingPunct="1"/>
            <a:endParaRPr lang="en-US" altLang="en-US" dirty="0"/>
          </a:p>
        </p:txBody>
      </p:sp>
    </p:spTree>
    <p:extLst>
      <p:ext uri="{BB962C8B-B14F-4D97-AF65-F5344CB8AC3E}">
        <p14:creationId xmlns:p14="http://schemas.microsoft.com/office/powerpoint/2010/main" val="284650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r>
              <a:rPr lang="en-CA" dirty="0"/>
              <a:t>Cargojet’s share price</a:t>
            </a:r>
            <a:r>
              <a:rPr lang="en-CA" baseline="0" dirty="0"/>
              <a:t> reflects the confidence in the Company’s ability to manage its costs and increase its profitability.  </a:t>
            </a:r>
            <a:r>
              <a:rPr lang="en-CA" baseline="0" dirty="0" err="1"/>
              <a:t>Cargojet</a:t>
            </a:r>
            <a:r>
              <a:rPr lang="en-CA" baseline="0" dirty="0"/>
              <a:t> has promised to reduce its debt and grow its business</a:t>
            </a:r>
            <a:endParaRPr lang="en-CA" dirty="0"/>
          </a:p>
        </p:txBody>
      </p:sp>
      <p:sp>
        <p:nvSpPr>
          <p:cNvPr id="4" name="Slide Number Placeholder 3"/>
          <p:cNvSpPr>
            <a:spLocks noGrp="1"/>
          </p:cNvSpPr>
          <p:nvPr>
            <p:ph type="sldNum" sz="quarter" idx="10"/>
          </p:nvPr>
        </p:nvSpPr>
        <p:spPr/>
        <p:txBody>
          <a:bodyPr/>
          <a:lstStyle/>
          <a:p>
            <a:fld id="{CA52958C-E5FE-4D62-B877-41494B8F9764}" type="slidenum">
              <a:rPr lang="en-CA" smtClean="0"/>
              <a:t>24</a:t>
            </a:fld>
            <a:endParaRPr lang="en-CA"/>
          </a:p>
        </p:txBody>
      </p:sp>
    </p:spTree>
    <p:extLst>
      <p:ext uri="{BB962C8B-B14F-4D97-AF65-F5344CB8AC3E}">
        <p14:creationId xmlns:p14="http://schemas.microsoft.com/office/powerpoint/2010/main" val="259441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25</a:t>
            </a:fld>
            <a:endParaRPr lang="en-US" altLang="en-US"/>
          </a:p>
        </p:txBody>
      </p:sp>
    </p:spTree>
    <p:extLst>
      <p:ext uri="{BB962C8B-B14F-4D97-AF65-F5344CB8AC3E}">
        <p14:creationId xmlns:p14="http://schemas.microsoft.com/office/powerpoint/2010/main" val="2505493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26</a:t>
            </a:fld>
            <a:endParaRPr lang="en-US" altLang="en-US"/>
          </a:p>
        </p:txBody>
      </p:sp>
    </p:spTree>
    <p:extLst>
      <p:ext uri="{BB962C8B-B14F-4D97-AF65-F5344CB8AC3E}">
        <p14:creationId xmlns:p14="http://schemas.microsoft.com/office/powerpoint/2010/main" val="3809276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37</a:t>
            </a:fld>
            <a:endParaRPr lang="en-US" altLang="en-US"/>
          </a:p>
        </p:txBody>
      </p:sp>
    </p:spTree>
    <p:extLst>
      <p:ext uri="{BB962C8B-B14F-4D97-AF65-F5344CB8AC3E}">
        <p14:creationId xmlns:p14="http://schemas.microsoft.com/office/powerpoint/2010/main" val="3076033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3</a:t>
            </a:fld>
            <a:endParaRPr lang="en-US" altLang="en-US"/>
          </a:p>
        </p:txBody>
      </p:sp>
    </p:spTree>
    <p:extLst>
      <p:ext uri="{BB962C8B-B14F-4D97-AF65-F5344CB8AC3E}">
        <p14:creationId xmlns:p14="http://schemas.microsoft.com/office/powerpoint/2010/main" val="223288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4</a:t>
            </a:fld>
            <a:endParaRPr lang="en-US" altLang="en-US"/>
          </a:p>
        </p:txBody>
      </p:sp>
    </p:spTree>
    <p:extLst>
      <p:ext uri="{BB962C8B-B14F-4D97-AF65-F5344CB8AC3E}">
        <p14:creationId xmlns:p14="http://schemas.microsoft.com/office/powerpoint/2010/main" val="212850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5</a:t>
            </a:fld>
            <a:endParaRPr lang="en-US" altLang="en-US"/>
          </a:p>
        </p:txBody>
      </p:sp>
    </p:spTree>
    <p:extLst>
      <p:ext uri="{BB962C8B-B14F-4D97-AF65-F5344CB8AC3E}">
        <p14:creationId xmlns:p14="http://schemas.microsoft.com/office/powerpoint/2010/main" val="324887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6</a:t>
            </a:fld>
            <a:endParaRPr lang="en-US" altLang="en-US"/>
          </a:p>
        </p:txBody>
      </p:sp>
    </p:spTree>
    <p:extLst>
      <p:ext uri="{BB962C8B-B14F-4D97-AF65-F5344CB8AC3E}">
        <p14:creationId xmlns:p14="http://schemas.microsoft.com/office/powerpoint/2010/main" val="194097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7</a:t>
            </a:fld>
            <a:endParaRPr lang="en-US" altLang="en-US"/>
          </a:p>
        </p:txBody>
      </p:sp>
    </p:spTree>
    <p:extLst>
      <p:ext uri="{BB962C8B-B14F-4D97-AF65-F5344CB8AC3E}">
        <p14:creationId xmlns:p14="http://schemas.microsoft.com/office/powerpoint/2010/main" val="1550863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8975"/>
            <a:ext cx="6275387" cy="3529013"/>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1F3FB421-C7C5-4E83-8868-DF4691D05B84}" type="slidenum">
              <a:rPr lang="en-US" altLang="en-US" smtClean="0"/>
              <a:pPr>
                <a:defRPr/>
              </a:pPr>
              <a:t>8</a:t>
            </a:fld>
            <a:endParaRPr lang="en-US" altLang="en-US"/>
          </a:p>
        </p:txBody>
      </p:sp>
    </p:spTree>
    <p:extLst>
      <p:ext uri="{BB962C8B-B14F-4D97-AF65-F5344CB8AC3E}">
        <p14:creationId xmlns:p14="http://schemas.microsoft.com/office/powerpoint/2010/main" val="253007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F3FB421-C7C5-4E83-8868-DF4691D05B84}" type="slidenum">
              <a:rPr lang="en-US" altLang="en-US" smtClean="0"/>
              <a:pPr>
                <a:defRPr/>
              </a:pPr>
              <a:t>9</a:t>
            </a:fld>
            <a:endParaRPr lang="en-US" altLang="en-US"/>
          </a:p>
        </p:txBody>
      </p:sp>
    </p:spTree>
    <p:extLst>
      <p:ext uri="{BB962C8B-B14F-4D97-AF65-F5344CB8AC3E}">
        <p14:creationId xmlns:p14="http://schemas.microsoft.com/office/powerpoint/2010/main" val="2291142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BCC33321-9730-4AF4-886F-B6C936F685A8}" type="slidenum">
              <a:rPr lang="en-US" altLang="en-US"/>
              <a:pPr>
                <a:defRPr/>
              </a:pPr>
              <a:t>‹#›</a:t>
            </a:fld>
            <a:endParaRPr lang="en-US" altLang="en-US"/>
          </a:p>
        </p:txBody>
      </p:sp>
    </p:spTree>
    <p:extLst>
      <p:ext uri="{BB962C8B-B14F-4D97-AF65-F5344CB8AC3E}">
        <p14:creationId xmlns:p14="http://schemas.microsoft.com/office/powerpoint/2010/main" val="27451639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10C06F47-7D6C-4874-9712-1CEF4B324277}" type="slidenum">
              <a:rPr lang="en-US" altLang="en-US"/>
              <a:pPr>
                <a:defRPr/>
              </a:pPr>
              <a:t>‹#›</a:t>
            </a:fld>
            <a:endParaRPr lang="en-US" altLang="en-US"/>
          </a:p>
        </p:txBody>
      </p:sp>
    </p:spTree>
    <p:extLst>
      <p:ext uri="{BB962C8B-B14F-4D97-AF65-F5344CB8AC3E}">
        <p14:creationId xmlns:p14="http://schemas.microsoft.com/office/powerpoint/2010/main" val="14798185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4FABCDCD-E7CF-462E-BAB8-62AAD3CCF274}" type="slidenum">
              <a:rPr lang="en-US" altLang="en-US"/>
              <a:pPr>
                <a:defRPr/>
              </a:pPr>
              <a:t>‹#›</a:t>
            </a:fld>
            <a:endParaRPr lang="en-US" altLang="en-US"/>
          </a:p>
        </p:txBody>
      </p:sp>
    </p:spTree>
    <p:extLst>
      <p:ext uri="{BB962C8B-B14F-4D97-AF65-F5344CB8AC3E}">
        <p14:creationId xmlns:p14="http://schemas.microsoft.com/office/powerpoint/2010/main" val="339227387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4"/>
          <p:cNvSpPr>
            <a:spLocks noGrp="1" noChangeArrowheads="1"/>
          </p:cNvSpPr>
          <p:nvPr>
            <p:ph type="dt" sz="half" idx="2"/>
          </p:nvPr>
        </p:nvSpPr>
        <p:spPr bwMode="auto">
          <a:xfrm>
            <a:off x="9144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Times New Roman" pitchFamily="18" charset="0"/>
              </a:defRPr>
            </a:lvl1pPr>
          </a:lstStyle>
          <a:p>
            <a:pPr>
              <a:defRPr/>
            </a:pPr>
            <a:endParaRPr lang="en-US" altLang="en-US"/>
          </a:p>
        </p:txBody>
      </p:sp>
      <p:sp>
        <p:nvSpPr>
          <p:cNvPr id="8" name="Rectangle 5"/>
          <p:cNvSpPr>
            <a:spLocks noGrp="1" noChangeArrowheads="1"/>
          </p:cNvSpPr>
          <p:nvPr>
            <p:ph type="ftr" sz="quarter" idx="3"/>
          </p:nvPr>
        </p:nvSpPr>
        <p:spPr bwMode="auto">
          <a:xfrm>
            <a:off x="4165600" y="6248400"/>
            <a:ext cx="38608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Times New Roman" pitchFamily="18" charset="0"/>
              </a:defRPr>
            </a:lvl1pPr>
          </a:lstStyle>
          <a:p>
            <a:pPr>
              <a:defRPr/>
            </a:pPr>
            <a:endParaRPr lang="en-US" altLang="en-US"/>
          </a:p>
        </p:txBody>
      </p:sp>
      <p:sp>
        <p:nvSpPr>
          <p:cNvPr id="9" name="Rectangle 6"/>
          <p:cNvSpPr>
            <a:spLocks noGrp="1" noChangeArrowheads="1"/>
          </p:cNvSpPr>
          <p:nvPr>
            <p:ph type="sldNum" sz="quarter" idx="4"/>
          </p:nvPr>
        </p:nvSpPr>
        <p:spPr bwMode="auto">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cs typeface="Times New Roman" pitchFamily="18" charset="0"/>
              </a:defRPr>
            </a:lvl1pPr>
          </a:lstStyle>
          <a:p>
            <a:pPr>
              <a:defRPr/>
            </a:pPr>
            <a:fld id="{8AAD62F3-F0E0-4761-A675-51822536A4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Lst>
  <p:transition/>
  <p:hf hdr="0" ftr="0" dt="0"/>
  <p:txStyles>
    <p:titleStyle>
      <a:lvl1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charset="0"/>
          <a:ea typeface="MS PGothic" pitchFamily="34" charset="-128"/>
          <a:cs typeface="ＭＳ Ｐゴシック" pitchFamily="-120" charset="-128"/>
        </a:defRPr>
      </a:lvl1pPr>
      <a:lvl2pPr marL="742950" indent="-285750" algn="l" rtl="0" eaLnBrk="0" fontAlgn="base" hangingPunct="0">
        <a:spcBef>
          <a:spcPct val="20000"/>
        </a:spcBef>
        <a:spcAft>
          <a:spcPct val="0"/>
        </a:spcAft>
        <a:buChar char="–"/>
        <a:defRPr sz="2800">
          <a:solidFill>
            <a:schemeClr val="tx1"/>
          </a:solidFill>
          <a:latin typeface="Arial" charset="0"/>
          <a:ea typeface="MS PGothic" pitchFamily="34"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Arial" charset="0"/>
          <a:ea typeface="MS PGothic" pitchFamily="34"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chart" Target="../charts/chart7.xml"/><Relationship Id="rId5" Type="http://schemas.openxmlformats.org/officeDocument/2006/relationships/image" Target="../media/image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emf"/><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BCF3F-CA1B-45D7-A062-2387CDE65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Text Box 1027"/>
          <p:cNvSpPr txBox="1">
            <a:spLocks noChangeArrowheads="1"/>
          </p:cNvSpPr>
          <p:nvPr/>
        </p:nvSpPr>
        <p:spPr bwMode="auto">
          <a:xfrm>
            <a:off x="4249508" y="2436168"/>
            <a:ext cx="8077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solidFill>
                  <a:schemeClr val="bg1"/>
                </a:solidFill>
                <a:latin typeface="Tahoma" panose="020B0604030504040204" pitchFamily="34" charset="0"/>
              </a:rPr>
              <a:t>Corporate Overview  </a:t>
            </a:r>
          </a:p>
          <a:p>
            <a:pPr algn="ctr" eaLnBrk="1" hangingPunct="1">
              <a:spcBef>
                <a:spcPct val="0"/>
              </a:spcBef>
              <a:buFontTx/>
              <a:buNone/>
            </a:pPr>
            <a:r>
              <a:rPr lang="en-US" altLang="en-US" sz="2400" b="1" dirty="0">
                <a:solidFill>
                  <a:schemeClr val="bg1"/>
                </a:solidFill>
                <a:latin typeface="Tahoma" panose="020B0604030504040204" pitchFamily="34" charset="0"/>
              </a:rPr>
              <a:t>May 3 2022</a:t>
            </a:r>
          </a:p>
          <a:p>
            <a:pPr algn="ctr" eaLnBrk="1" hangingPunct="1">
              <a:spcBef>
                <a:spcPct val="0"/>
              </a:spcBef>
              <a:buFontTx/>
              <a:buNone/>
            </a:pPr>
            <a:r>
              <a:rPr lang="en-US" altLang="en-US" sz="1800" b="1" dirty="0">
                <a:solidFill>
                  <a:schemeClr val="bg1"/>
                </a:solidFill>
                <a:latin typeface="Tahoma" panose="020B0604030504040204" pitchFamily="34" charset="0"/>
              </a:rPr>
              <a:t> </a:t>
            </a:r>
          </a:p>
        </p:txBody>
      </p:sp>
      <p:pic>
        <p:nvPicPr>
          <p:cNvPr id="9" name="Picture 8">
            <a:extLst>
              <a:ext uri="{FF2B5EF4-FFF2-40B4-BE49-F238E27FC236}">
                <a16:creationId xmlns:a16="http://schemas.microsoft.com/office/drawing/2014/main" id="{21EC5893-EA60-48B4-846F-9E670AED2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896" y="401489"/>
            <a:ext cx="6256424" cy="2114601"/>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F14656-2432-4E0C-9A0E-752D04B2AEDC}" type="slidenum">
              <a:rPr lang="en-US" altLang="en-US" dirty="0"/>
              <a:t>10</a:t>
            </a:fld>
            <a:endParaRPr lang="en-US" altLang="en-US" dirty="0"/>
          </a:p>
        </p:txBody>
      </p:sp>
      <p:sp>
        <p:nvSpPr>
          <p:cNvPr id="7172" name="Content Placeholder 3"/>
          <p:cNvSpPr>
            <a:spLocks noGrp="1"/>
          </p:cNvSpPr>
          <p:nvPr>
            <p:ph idx="4294967295"/>
          </p:nvPr>
        </p:nvSpPr>
        <p:spPr>
          <a:xfrm>
            <a:off x="2495600" y="5797952"/>
            <a:ext cx="7990656" cy="652460"/>
          </a:xfrm>
        </p:spPr>
        <p:txBody>
          <a:bodyPr/>
          <a:lstStyle/>
          <a:p>
            <a:pPr marL="0" indent="0">
              <a:buNone/>
            </a:pPr>
            <a:r>
              <a:rPr lang="en-US" altLang="en-US" sz="1600" b="1" dirty="0">
                <a:latin typeface="Calibri" panose="020F0502020204030204" pitchFamily="34" charset="0"/>
                <a:cs typeface="Calibri" panose="020F0502020204030204" pitchFamily="34" charset="0"/>
              </a:rPr>
              <a:t>Cargojet operates over 80 flight legs each business night using a combination of  B767-300F; B767-200F and B757-200F aircraft</a:t>
            </a:r>
          </a:p>
        </p:txBody>
      </p:sp>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689" y="2068514"/>
            <a:ext cx="4179887"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6892" y="2188579"/>
            <a:ext cx="4179887" cy="328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5" name="TextBox 4"/>
          <p:cNvSpPr txBox="1">
            <a:spLocks noChangeArrowheads="1"/>
          </p:cNvSpPr>
          <p:nvPr/>
        </p:nvSpPr>
        <p:spPr bwMode="auto">
          <a:xfrm>
            <a:off x="3256756" y="1874603"/>
            <a:ext cx="2895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US" altLang="en-US" sz="1600" dirty="0">
                <a:solidFill>
                  <a:srgbClr val="FF0000"/>
                </a:solidFill>
                <a:latin typeface="Calibri" panose="020F0502020204030204" pitchFamily="34" charset="0"/>
                <a:cs typeface="Calibri" panose="020F0502020204030204" pitchFamily="34" charset="0"/>
              </a:rPr>
              <a:t>Westbound Flights</a:t>
            </a:r>
          </a:p>
        </p:txBody>
      </p:sp>
      <p:sp>
        <p:nvSpPr>
          <p:cNvPr id="7176" name="TextBox 12"/>
          <p:cNvSpPr txBox="1">
            <a:spLocks noChangeArrowheads="1"/>
          </p:cNvSpPr>
          <p:nvPr/>
        </p:nvSpPr>
        <p:spPr bwMode="auto">
          <a:xfrm>
            <a:off x="7399753" y="1898651"/>
            <a:ext cx="2895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buFontTx/>
              <a:buNone/>
            </a:pPr>
            <a:r>
              <a:rPr lang="en-US" altLang="en-US" sz="1600" dirty="0">
                <a:solidFill>
                  <a:srgbClr val="FF0000"/>
                </a:solidFill>
                <a:latin typeface="Calibri" panose="020F0502020204030204" pitchFamily="34" charset="0"/>
                <a:cs typeface="Calibri" panose="020F0502020204030204" pitchFamily="34" charset="0"/>
              </a:rPr>
              <a:t>Eastbound Flights</a:t>
            </a:r>
          </a:p>
        </p:txBody>
      </p:sp>
      <p:sp>
        <p:nvSpPr>
          <p:cNvPr id="10" name="TextBox 9">
            <a:extLst>
              <a:ext uri="{FF2B5EF4-FFF2-40B4-BE49-F238E27FC236}">
                <a16:creationId xmlns:a16="http://schemas.microsoft.com/office/drawing/2014/main" id="{2BBFF7E7-2778-4F97-8D60-AB6EB7156D58}"/>
              </a:ext>
            </a:extLst>
          </p:cNvPr>
          <p:cNvSpPr txBox="1"/>
          <p:nvPr/>
        </p:nvSpPr>
        <p:spPr>
          <a:xfrm>
            <a:off x="2567608" y="525073"/>
            <a:ext cx="6768752"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Domestic Business - </a:t>
            </a:r>
            <a:r>
              <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rPr>
              <a:t>Network</a:t>
            </a:r>
          </a:p>
        </p:txBody>
      </p:sp>
      <p:cxnSp>
        <p:nvCxnSpPr>
          <p:cNvPr id="11" name="Straight Connector 10">
            <a:extLst>
              <a:ext uri="{FF2B5EF4-FFF2-40B4-BE49-F238E27FC236}">
                <a16:creationId xmlns:a16="http://schemas.microsoft.com/office/drawing/2014/main" id="{914E73F0-AE9F-4BAD-AEFC-51B234D1403B}"/>
              </a:ext>
            </a:extLst>
          </p:cNvPr>
          <p:cNvCxnSpPr>
            <a:cxnSpLocks/>
          </p:cNvCxnSpPr>
          <p:nvPr/>
        </p:nvCxnSpPr>
        <p:spPr>
          <a:xfrm>
            <a:off x="2639616" y="1124744"/>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 Box 40">
            <a:extLst>
              <a:ext uri="{FF2B5EF4-FFF2-40B4-BE49-F238E27FC236}">
                <a16:creationId xmlns:a16="http://schemas.microsoft.com/office/drawing/2014/main" id="{CA7A74CA-1CCA-48FA-BC04-3DB2659246BA}"/>
              </a:ext>
            </a:extLst>
          </p:cNvPr>
          <p:cNvSpPr txBox="1">
            <a:spLocks noChangeArrowheads="1"/>
          </p:cNvSpPr>
          <p:nvPr/>
        </p:nvSpPr>
        <p:spPr bwMode="auto">
          <a:xfrm>
            <a:off x="2567608" y="1250141"/>
            <a:ext cx="7311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1600" b="1" dirty="0">
                <a:latin typeface="Calibri" panose="020F0502020204030204" pitchFamily="34" charset="0"/>
                <a:cs typeface="Calibri" panose="020F0502020204030204" pitchFamily="34" charset="0"/>
              </a:rPr>
              <a:t>Cargojet operates its network across North America transporting Over 25 million pounds of time-sensitive cargo weekly</a:t>
            </a:r>
          </a:p>
        </p:txBody>
      </p:sp>
      <p:pic>
        <p:nvPicPr>
          <p:cNvPr id="13" name="Picture 12">
            <a:extLst>
              <a:ext uri="{FF2B5EF4-FFF2-40B4-BE49-F238E27FC236}">
                <a16:creationId xmlns:a16="http://schemas.microsoft.com/office/drawing/2014/main" id="{046A4EF7-A09D-45DB-AC62-F921055740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0" y="-27382"/>
            <a:ext cx="2021737" cy="6940289"/>
          </a:xfrm>
          <a:prstGeom prst="rect">
            <a:avLst/>
          </a:prstGeom>
        </p:spPr>
      </p:pic>
      <p:pic>
        <p:nvPicPr>
          <p:cNvPr id="14" name="Picture 13">
            <a:extLst>
              <a:ext uri="{FF2B5EF4-FFF2-40B4-BE49-F238E27FC236}">
                <a16:creationId xmlns:a16="http://schemas.microsoft.com/office/drawing/2014/main" id="{F18348F3-F7B5-4091-B86B-893BC9E4D0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5" name="Picture 14">
            <a:extLst>
              <a:ext uri="{FF2B5EF4-FFF2-40B4-BE49-F238E27FC236}">
                <a16:creationId xmlns:a16="http://schemas.microsoft.com/office/drawing/2014/main" id="{EDE0754E-B55F-4E5A-B93B-E4B28C03F9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A0E2-2762-498F-9CF1-F667C49225A0}" type="slidenum">
              <a:rPr lang="en-US" altLang="en-US" smtClean="0"/>
              <a:t>11</a:t>
            </a:fld>
            <a:endParaRPr lang="en-US" altLang="en-US" dirty="0"/>
          </a:p>
        </p:txBody>
      </p:sp>
      <p:sp>
        <p:nvSpPr>
          <p:cNvPr id="3" name="TextBox 2">
            <a:extLst>
              <a:ext uri="{FF2B5EF4-FFF2-40B4-BE49-F238E27FC236}">
                <a16:creationId xmlns:a16="http://schemas.microsoft.com/office/drawing/2014/main" id="{80CC9688-E718-4460-BEEC-5DA1B1D6488A}"/>
              </a:ext>
            </a:extLst>
          </p:cNvPr>
          <p:cNvSpPr txBox="1"/>
          <p:nvPr/>
        </p:nvSpPr>
        <p:spPr>
          <a:xfrm>
            <a:off x="2974152" y="638431"/>
            <a:ext cx="7128792" cy="400110"/>
          </a:xfrm>
          <a:prstGeom prst="rect">
            <a:avLst/>
          </a:prstGeom>
          <a:noFill/>
        </p:spPr>
        <p:txBody>
          <a:bodyPr wrap="square" rtlCol="0">
            <a:spAutoFit/>
          </a:bodyPr>
          <a:lstStyle/>
          <a:p>
            <a:r>
              <a:rPr lang="en-CA" sz="2000" b="1" dirty="0">
                <a:latin typeface="Calibri" panose="020F0502020204030204" pitchFamily="34" charset="0"/>
                <a:ea typeface="Tahoma" panose="020B0604030504040204" pitchFamily="34" charset="0"/>
                <a:cs typeface="Calibri" panose="020F0502020204030204" pitchFamily="34" charset="0"/>
              </a:rPr>
              <a:t>Domestic Business – the Growth of E-Commerce</a:t>
            </a:r>
          </a:p>
        </p:txBody>
      </p:sp>
      <p:cxnSp>
        <p:nvCxnSpPr>
          <p:cNvPr id="9" name="Straight Connector 8">
            <a:extLst>
              <a:ext uri="{FF2B5EF4-FFF2-40B4-BE49-F238E27FC236}">
                <a16:creationId xmlns:a16="http://schemas.microsoft.com/office/drawing/2014/main" id="{D0CD4F16-DE74-43E4-BB7B-258B62474F66}"/>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C45D3D-26DD-4685-B32D-F983D6369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8"/>
            <a:ext cx="2021733" cy="6940279"/>
          </a:xfrm>
          <a:prstGeom prst="rect">
            <a:avLst/>
          </a:prstGeom>
        </p:spPr>
      </p:pic>
      <p:pic>
        <p:nvPicPr>
          <p:cNvPr id="11" name="Picture 10">
            <a:extLst>
              <a:ext uri="{FF2B5EF4-FFF2-40B4-BE49-F238E27FC236}">
                <a16:creationId xmlns:a16="http://schemas.microsoft.com/office/drawing/2014/main" id="{1D16F65A-6CE1-4861-A936-3CD6FD49B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2" name="Picture 11">
            <a:extLst>
              <a:ext uri="{FF2B5EF4-FFF2-40B4-BE49-F238E27FC236}">
                <a16:creationId xmlns:a16="http://schemas.microsoft.com/office/drawing/2014/main" id="{607F82EC-00CB-4FA2-8410-034B07C87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
        <p:nvSpPr>
          <p:cNvPr id="13" name="Rectangle 5"/>
          <p:cNvSpPr txBox="1">
            <a:spLocks noChangeArrowheads="1"/>
          </p:cNvSpPr>
          <p:nvPr/>
        </p:nvSpPr>
        <p:spPr>
          <a:xfrm>
            <a:off x="3035131" y="5877272"/>
            <a:ext cx="7772400" cy="489192"/>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r>
              <a:rPr lang="en-US" sz="1400" kern="0" dirty="0">
                <a:latin typeface="Tahoma" panose="020B0604030504040204" pitchFamily="34" charset="0"/>
                <a:ea typeface="Tahoma" panose="020B0604030504040204" pitchFamily="34" charset="0"/>
                <a:cs typeface="Tahoma" panose="020B0604030504040204" pitchFamily="34" charset="0"/>
              </a:rPr>
              <a:t>Sources:  Statistics Canada, US Census Bureau and the UK Office for National Statistics</a:t>
            </a:r>
          </a:p>
        </p:txBody>
      </p:sp>
      <p:pic>
        <p:nvPicPr>
          <p:cNvPr id="5" name="Picture 4"/>
          <p:cNvPicPr>
            <a:picLocks noChangeAspect="1"/>
          </p:cNvPicPr>
          <p:nvPr/>
        </p:nvPicPr>
        <p:blipFill>
          <a:blip r:embed="rId6"/>
          <a:stretch>
            <a:fillRect/>
          </a:stretch>
        </p:blipFill>
        <p:spPr>
          <a:xfrm>
            <a:off x="3419624" y="1340768"/>
            <a:ext cx="7068864" cy="4197368"/>
          </a:xfrm>
          <a:prstGeom prst="rect">
            <a:avLst/>
          </a:prstGeom>
        </p:spPr>
      </p:pic>
    </p:spTree>
    <p:extLst>
      <p:ext uri="{BB962C8B-B14F-4D97-AF65-F5344CB8AC3E}">
        <p14:creationId xmlns:p14="http://schemas.microsoft.com/office/powerpoint/2010/main" val="9264475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A0E2-2762-498F-9CF1-F667C49225A0}" type="slidenum">
              <a:rPr lang="en-US" altLang="en-US" smtClean="0"/>
              <a:t>12</a:t>
            </a:fld>
            <a:endParaRPr lang="en-US" altLang="en-US" dirty="0"/>
          </a:p>
        </p:txBody>
      </p:sp>
      <p:sp>
        <p:nvSpPr>
          <p:cNvPr id="3" name="TextBox 2">
            <a:extLst>
              <a:ext uri="{FF2B5EF4-FFF2-40B4-BE49-F238E27FC236}">
                <a16:creationId xmlns:a16="http://schemas.microsoft.com/office/drawing/2014/main" id="{80CC9688-E718-4460-BEEC-5DA1B1D6488A}"/>
              </a:ext>
            </a:extLst>
          </p:cNvPr>
          <p:cNvSpPr txBox="1"/>
          <p:nvPr/>
        </p:nvSpPr>
        <p:spPr>
          <a:xfrm>
            <a:off x="2974152" y="638431"/>
            <a:ext cx="7128792" cy="400110"/>
          </a:xfrm>
          <a:prstGeom prst="rect">
            <a:avLst/>
          </a:prstGeom>
          <a:noFill/>
        </p:spPr>
        <p:txBody>
          <a:bodyPr wrap="square" rtlCol="0">
            <a:spAutoFit/>
          </a:bodyPr>
          <a:lstStyle/>
          <a:p>
            <a:r>
              <a:rPr lang="en-CA" sz="2000" b="1" dirty="0">
                <a:latin typeface="Calibri" panose="020F0502020204030204" pitchFamily="34" charset="0"/>
                <a:ea typeface="Tahoma" panose="020B0604030504040204" pitchFamily="34" charset="0"/>
                <a:cs typeface="Calibri" panose="020F0502020204030204" pitchFamily="34" charset="0"/>
              </a:rPr>
              <a:t>Growth of E-Commerce – Canada Only</a:t>
            </a:r>
          </a:p>
        </p:txBody>
      </p:sp>
      <p:cxnSp>
        <p:nvCxnSpPr>
          <p:cNvPr id="9" name="Straight Connector 8">
            <a:extLst>
              <a:ext uri="{FF2B5EF4-FFF2-40B4-BE49-F238E27FC236}">
                <a16:creationId xmlns:a16="http://schemas.microsoft.com/office/drawing/2014/main" id="{D0CD4F16-DE74-43E4-BB7B-258B62474F66}"/>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C45D3D-26DD-4685-B32D-F983D6369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8"/>
            <a:ext cx="2021733" cy="6940279"/>
          </a:xfrm>
          <a:prstGeom prst="rect">
            <a:avLst/>
          </a:prstGeom>
        </p:spPr>
      </p:pic>
      <p:pic>
        <p:nvPicPr>
          <p:cNvPr id="11" name="Picture 10">
            <a:extLst>
              <a:ext uri="{FF2B5EF4-FFF2-40B4-BE49-F238E27FC236}">
                <a16:creationId xmlns:a16="http://schemas.microsoft.com/office/drawing/2014/main" id="{1D16F65A-6CE1-4861-A936-3CD6FD49BA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2" name="Picture 11">
            <a:extLst>
              <a:ext uri="{FF2B5EF4-FFF2-40B4-BE49-F238E27FC236}">
                <a16:creationId xmlns:a16="http://schemas.microsoft.com/office/drawing/2014/main" id="{607F82EC-00CB-4FA2-8410-034B07C87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
        <p:nvSpPr>
          <p:cNvPr id="13" name="Rectangle 5"/>
          <p:cNvSpPr txBox="1">
            <a:spLocks noChangeArrowheads="1"/>
          </p:cNvSpPr>
          <p:nvPr/>
        </p:nvSpPr>
        <p:spPr>
          <a:xfrm>
            <a:off x="3035131" y="5589240"/>
            <a:ext cx="7772400" cy="777224"/>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pPr marL="0" indent="0">
              <a:buNone/>
            </a:pPr>
            <a:r>
              <a:rPr lang="en-US" sz="1400" kern="0" dirty="0">
                <a:latin typeface="Tahoma" panose="020B0604030504040204" pitchFamily="34" charset="0"/>
                <a:ea typeface="Tahoma" panose="020B0604030504040204" pitchFamily="34" charset="0"/>
                <a:cs typeface="Tahoma" panose="020B0604030504040204" pitchFamily="34" charset="0"/>
              </a:rPr>
              <a:t>E-Commerce Stats Source:  Statistics Canada</a:t>
            </a:r>
          </a:p>
        </p:txBody>
      </p:sp>
      <p:pic>
        <p:nvPicPr>
          <p:cNvPr id="4" name="Picture 3"/>
          <p:cNvPicPr>
            <a:picLocks noChangeAspect="1"/>
          </p:cNvPicPr>
          <p:nvPr/>
        </p:nvPicPr>
        <p:blipFill>
          <a:blip r:embed="rId6"/>
          <a:stretch>
            <a:fillRect/>
          </a:stretch>
        </p:blipFill>
        <p:spPr>
          <a:xfrm>
            <a:off x="2823630" y="1379086"/>
            <a:ext cx="3981033" cy="4127350"/>
          </a:xfrm>
          <a:prstGeom prst="rect">
            <a:avLst/>
          </a:prstGeom>
        </p:spPr>
      </p:pic>
      <p:pic>
        <p:nvPicPr>
          <p:cNvPr id="5" name="Picture 4"/>
          <p:cNvPicPr>
            <a:picLocks noChangeAspect="1"/>
          </p:cNvPicPr>
          <p:nvPr/>
        </p:nvPicPr>
        <p:blipFill>
          <a:blip r:embed="rId7"/>
          <a:stretch>
            <a:fillRect/>
          </a:stretch>
        </p:blipFill>
        <p:spPr>
          <a:xfrm>
            <a:off x="6826338" y="1371290"/>
            <a:ext cx="3822523" cy="4121253"/>
          </a:xfrm>
          <a:prstGeom prst="rect">
            <a:avLst/>
          </a:prstGeom>
        </p:spPr>
      </p:pic>
    </p:spTree>
    <p:extLst>
      <p:ext uri="{BB962C8B-B14F-4D97-AF65-F5344CB8AC3E}">
        <p14:creationId xmlns:p14="http://schemas.microsoft.com/office/powerpoint/2010/main" val="33932646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3673805-D899-4591-9559-EF89F757E813}" type="slidenum">
              <a:rPr lang="en-US" altLang="en-US" smtClean="0"/>
              <a:t>13</a:t>
            </a:fld>
            <a:endParaRPr lang="en-US" altLang="en-US" dirty="0"/>
          </a:p>
        </p:txBody>
      </p:sp>
      <p:sp>
        <p:nvSpPr>
          <p:cNvPr id="5" name="TextBox 4">
            <a:extLst>
              <a:ext uri="{FF2B5EF4-FFF2-40B4-BE49-F238E27FC236}">
                <a16:creationId xmlns:a16="http://schemas.microsoft.com/office/drawing/2014/main" id="{F28098B8-92FF-4C97-963C-61DE07028396}"/>
              </a:ext>
            </a:extLst>
          </p:cNvPr>
          <p:cNvSpPr txBox="1"/>
          <p:nvPr/>
        </p:nvSpPr>
        <p:spPr>
          <a:xfrm>
            <a:off x="2882578" y="614111"/>
            <a:ext cx="6840760"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Domestic Business - </a:t>
            </a:r>
            <a:r>
              <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rPr>
              <a:t>Customers</a:t>
            </a:r>
          </a:p>
        </p:txBody>
      </p:sp>
      <p:cxnSp>
        <p:nvCxnSpPr>
          <p:cNvPr id="7" name="Straight Connector 6">
            <a:extLst>
              <a:ext uri="{FF2B5EF4-FFF2-40B4-BE49-F238E27FC236}">
                <a16:creationId xmlns:a16="http://schemas.microsoft.com/office/drawing/2014/main" id="{48B1C82F-65A1-4122-B1DF-DE2D5BFA02BC}"/>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BBB64AF-4FB3-4F54-9CD2-68A7AF4203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80" y="-27381"/>
            <a:ext cx="2021735" cy="6940286"/>
          </a:xfrm>
          <a:prstGeom prst="rect">
            <a:avLst/>
          </a:prstGeom>
        </p:spPr>
      </p:pic>
      <p:pic>
        <p:nvPicPr>
          <p:cNvPr id="9" name="Picture 8">
            <a:extLst>
              <a:ext uri="{FF2B5EF4-FFF2-40B4-BE49-F238E27FC236}">
                <a16:creationId xmlns:a16="http://schemas.microsoft.com/office/drawing/2014/main" id="{18766A99-9D15-4B97-9F3D-4AFDCB5AE5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72" y="5768803"/>
            <a:ext cx="1812264" cy="612525"/>
          </a:xfrm>
          <a:prstGeom prst="rect">
            <a:avLst/>
          </a:prstGeom>
        </p:spPr>
      </p:pic>
      <p:sp>
        <p:nvSpPr>
          <p:cNvPr id="12" name="Text Box 3"/>
          <p:cNvSpPr txBox="1">
            <a:spLocks noChangeArrowheads="1"/>
          </p:cNvSpPr>
          <p:nvPr/>
        </p:nvSpPr>
        <p:spPr bwMode="auto">
          <a:xfrm>
            <a:off x="2999656" y="1554183"/>
            <a:ext cx="727280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a:spcBef>
                <a:spcPts val="600"/>
              </a:spcBef>
              <a:spcAft>
                <a:spcPts val="0"/>
              </a:spcAft>
            </a:pPr>
            <a:r>
              <a:rPr lang="en-US" altLang="en-US" sz="2000" dirty="0">
                <a:latin typeface="Calibri" panose="020F0502020204030204" pitchFamily="34" charset="0"/>
                <a:cs typeface="Calibri" panose="020F0502020204030204" pitchFamily="34" charset="0"/>
              </a:rPr>
              <a:t>Approx. 75% of Domestic Revenues are under long-term contracts</a:t>
            </a:r>
          </a:p>
          <a:p>
            <a:pPr marL="342900" indent="-342900">
              <a:spcBef>
                <a:spcPts val="600"/>
              </a:spcBef>
              <a:spcAft>
                <a:spcPts val="0"/>
              </a:spcAft>
            </a:pPr>
            <a:r>
              <a:rPr lang="en-US" altLang="en-US" sz="2000" dirty="0">
                <a:latin typeface="Calibri" panose="020F0502020204030204" pitchFamily="34" charset="0"/>
                <a:cs typeface="Calibri" panose="020F0502020204030204" pitchFamily="34" charset="0"/>
              </a:rPr>
              <a:t>All contract include variable surcharges for uncontrollable cost changes (e.g. fuel and regulatory changes)</a:t>
            </a:r>
          </a:p>
          <a:p>
            <a:pPr marL="342900" indent="-342900">
              <a:spcBef>
                <a:spcPts val="600"/>
              </a:spcBef>
              <a:spcAft>
                <a:spcPts val="0"/>
              </a:spcAft>
            </a:pPr>
            <a:r>
              <a:rPr lang="en-US" altLang="en-US" sz="2000" dirty="0">
                <a:latin typeface="Calibri" panose="020F0502020204030204" pitchFamily="34" charset="0"/>
                <a:cs typeface="Calibri" panose="020F0502020204030204" pitchFamily="34" charset="0"/>
              </a:rPr>
              <a:t> All contracts have guaranteed volume minimums</a:t>
            </a:r>
          </a:p>
          <a:p>
            <a:pPr marL="342900" indent="-342900">
              <a:spcBef>
                <a:spcPts val="600"/>
              </a:spcBef>
              <a:spcAft>
                <a:spcPts val="0"/>
              </a:spcAft>
            </a:pPr>
            <a:r>
              <a:rPr lang="en-US" altLang="en-US" sz="2000" dirty="0">
                <a:latin typeface="Calibri" panose="020F0502020204030204" pitchFamily="34" charset="0"/>
                <a:cs typeface="Calibri" panose="020F0502020204030204" pitchFamily="34" charset="0"/>
              </a:rPr>
              <a:t> All contracts have CPI-based automatic annual price increases</a:t>
            </a:r>
          </a:p>
        </p:txBody>
      </p:sp>
      <p:pic>
        <p:nvPicPr>
          <p:cNvPr id="10" name="Picture 3">
            <a:extLst>
              <a:ext uri="{FF2B5EF4-FFF2-40B4-BE49-F238E27FC236}">
                <a16:creationId xmlns:a16="http://schemas.microsoft.com/office/drawing/2014/main" id="{133E9A55-0006-4E02-90A1-F11253E2FC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2711624" y="3933056"/>
            <a:ext cx="8712968" cy="20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93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J AIRLINES MAP 2018.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t="75200"/>
          <a:stretch/>
        </p:blipFill>
        <p:spPr>
          <a:xfrm>
            <a:off x="2599363" y="4205050"/>
            <a:ext cx="9144000" cy="1700807"/>
          </a:xfrm>
          <a:prstGeom prst="rect">
            <a:avLst/>
          </a:prstGeom>
        </p:spPr>
      </p:pic>
      <p:sp>
        <p:nvSpPr>
          <p:cNvPr id="186371" name="Text Box 3"/>
          <p:cNvSpPr txBox="1">
            <a:spLocks noChangeArrowheads="1"/>
          </p:cNvSpPr>
          <p:nvPr/>
        </p:nvSpPr>
        <p:spPr bwMode="auto">
          <a:xfrm>
            <a:off x="2999656" y="1554183"/>
            <a:ext cx="72728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indent="-342900">
              <a:spcBef>
                <a:spcPct val="0"/>
              </a:spcBef>
            </a:pPr>
            <a:r>
              <a:rPr lang="en-US" altLang="en-US" sz="2400" dirty="0">
                <a:latin typeface="Calibri" panose="020F0502020204030204" pitchFamily="34" charset="0"/>
                <a:cs typeface="Calibri" panose="020F0502020204030204" pitchFamily="34" charset="0"/>
              </a:rPr>
              <a:t>Fifty-Four international Alliances/Partnerships with the world’s leading carriers</a:t>
            </a:r>
          </a:p>
          <a:p>
            <a:pPr marL="342900" indent="-342900">
              <a:spcBef>
                <a:spcPct val="0"/>
              </a:spcBef>
            </a:pPr>
            <a:endParaRPr lang="en-US" altLang="en-US" sz="2400" dirty="0">
              <a:latin typeface="Calibri" panose="020F0502020204030204" pitchFamily="34" charset="0"/>
              <a:cs typeface="Calibri" panose="020F0502020204030204" pitchFamily="34" charset="0"/>
            </a:endParaRPr>
          </a:p>
          <a:p>
            <a:pPr marL="342900" indent="-342900">
              <a:spcBef>
                <a:spcPct val="0"/>
              </a:spcBef>
            </a:pPr>
            <a:r>
              <a:rPr lang="en-US" altLang="en-US" sz="2400" dirty="0">
                <a:latin typeface="Calibri" panose="020F0502020204030204" pitchFamily="34" charset="0"/>
                <a:cs typeface="Calibri" panose="020F0502020204030204" pitchFamily="34" charset="0"/>
              </a:rPr>
              <a:t> Allows these carriers to extend their networks</a:t>
            </a:r>
          </a:p>
          <a:p>
            <a:pPr marL="342900" indent="-342900">
              <a:spcBef>
                <a:spcPct val="0"/>
              </a:spcBef>
            </a:pPr>
            <a:endParaRPr lang="en-US" altLang="en-US" sz="2400" dirty="0">
              <a:latin typeface="Calibri" panose="020F0502020204030204" pitchFamily="34" charset="0"/>
              <a:cs typeface="Calibri" panose="020F0502020204030204" pitchFamily="34" charset="0"/>
            </a:endParaRPr>
          </a:p>
          <a:p>
            <a:pPr marL="342900" indent="-342900">
              <a:spcBef>
                <a:spcPct val="0"/>
              </a:spcBef>
            </a:pPr>
            <a:r>
              <a:rPr lang="en-US" altLang="en-US" sz="2400" dirty="0">
                <a:latin typeface="Calibri" panose="020F0502020204030204" pitchFamily="34" charset="0"/>
                <a:cs typeface="Calibri" panose="020F0502020204030204" pitchFamily="34" charset="0"/>
              </a:rPr>
              <a:t> Expands Cargojet’s brand globally</a:t>
            </a:r>
          </a:p>
        </p:txBody>
      </p:sp>
      <p:sp>
        <p:nvSpPr>
          <p:cNvPr id="3" name="Slide Number Placeholder 2"/>
          <p:cNvSpPr>
            <a:spLocks noGrp="1"/>
          </p:cNvSpPr>
          <p:nvPr>
            <p:ph type="sldNum" sz="quarter" idx="12"/>
          </p:nvPr>
        </p:nvSpPr>
        <p:spPr/>
        <p:txBody>
          <a:bodyPr/>
          <a:lstStyle/>
          <a:p>
            <a:pPr>
              <a:defRPr/>
            </a:pPr>
            <a:fld id="{83673805-D899-4591-9559-EF89F757E813}" type="slidenum">
              <a:rPr lang="en-US" altLang="en-US" smtClean="0"/>
              <a:t>14</a:t>
            </a:fld>
            <a:endParaRPr lang="en-US" altLang="en-US" dirty="0"/>
          </a:p>
        </p:txBody>
      </p:sp>
      <p:sp>
        <p:nvSpPr>
          <p:cNvPr id="5" name="TextBox 4">
            <a:extLst>
              <a:ext uri="{FF2B5EF4-FFF2-40B4-BE49-F238E27FC236}">
                <a16:creationId xmlns:a16="http://schemas.microsoft.com/office/drawing/2014/main" id="{F28098B8-92FF-4C97-963C-61DE07028396}"/>
              </a:ext>
            </a:extLst>
          </p:cNvPr>
          <p:cNvSpPr txBox="1"/>
          <p:nvPr/>
        </p:nvSpPr>
        <p:spPr>
          <a:xfrm>
            <a:off x="2882578" y="614111"/>
            <a:ext cx="6840760"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Domestic Business - </a:t>
            </a:r>
            <a:r>
              <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rPr>
              <a:t>Alliances</a:t>
            </a:r>
          </a:p>
        </p:txBody>
      </p:sp>
      <p:cxnSp>
        <p:nvCxnSpPr>
          <p:cNvPr id="7" name="Straight Connector 6">
            <a:extLst>
              <a:ext uri="{FF2B5EF4-FFF2-40B4-BE49-F238E27FC236}">
                <a16:creationId xmlns:a16="http://schemas.microsoft.com/office/drawing/2014/main" id="{48B1C82F-65A1-4122-B1DF-DE2D5BFA02BC}"/>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BBB64AF-4FB3-4F54-9CD2-68A7AF420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0" y="-27381"/>
            <a:ext cx="2021735" cy="6940286"/>
          </a:xfrm>
          <a:prstGeom prst="rect">
            <a:avLst/>
          </a:prstGeom>
        </p:spPr>
      </p:pic>
      <p:pic>
        <p:nvPicPr>
          <p:cNvPr id="9" name="Picture 8">
            <a:extLst>
              <a:ext uri="{FF2B5EF4-FFF2-40B4-BE49-F238E27FC236}">
                <a16:creationId xmlns:a16="http://schemas.microsoft.com/office/drawing/2014/main" id="{18766A99-9D15-4B97-9F3D-4AFDCB5AE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0" name="Picture 9">
            <a:extLst>
              <a:ext uri="{FF2B5EF4-FFF2-40B4-BE49-F238E27FC236}">
                <a16:creationId xmlns:a16="http://schemas.microsoft.com/office/drawing/2014/main" id="{FDF5DB36-2E0E-4E49-91CE-840E9C06C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29669504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 calcmode="lin" valueType="num">
                                      <p:cBhvr additive="base">
                                        <p:cTn id="7" dur="500" fill="hold"/>
                                        <p:tgtEl>
                                          <p:spTgt spid="1863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6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6371">
                                            <p:txEl>
                                              <p:pRg st="2" end="2"/>
                                            </p:txEl>
                                          </p:spTgt>
                                        </p:tgtEl>
                                        <p:attrNameLst>
                                          <p:attrName>style.visibility</p:attrName>
                                        </p:attrNameLst>
                                      </p:cBhvr>
                                      <p:to>
                                        <p:strVal val="visible"/>
                                      </p:to>
                                    </p:set>
                                    <p:anim calcmode="lin" valueType="num">
                                      <p:cBhvr additive="base">
                                        <p:cTn id="13" dur="500" fill="hold"/>
                                        <p:tgtEl>
                                          <p:spTgt spid="1863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6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6371">
                                            <p:txEl>
                                              <p:pRg st="4" end="4"/>
                                            </p:txEl>
                                          </p:spTgt>
                                        </p:tgtEl>
                                        <p:attrNameLst>
                                          <p:attrName>style.visibility</p:attrName>
                                        </p:attrNameLst>
                                      </p:cBhvr>
                                      <p:to>
                                        <p:strVal val="visible"/>
                                      </p:to>
                                    </p:set>
                                    <p:anim calcmode="lin" valueType="num">
                                      <p:cBhvr additive="base">
                                        <p:cTn id="19" dur="500" fill="hold"/>
                                        <p:tgtEl>
                                          <p:spTgt spid="1863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63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idx="4294967295"/>
          </p:nvPr>
        </p:nvSpPr>
        <p:spPr>
          <a:xfrm>
            <a:off x="2871132" y="620688"/>
            <a:ext cx="8352928" cy="1143000"/>
          </a:xfrm>
        </p:spPr>
        <p:txBody>
          <a:bodyPr/>
          <a:lstStyle/>
          <a:p>
            <a:pPr algn="l"/>
            <a:r>
              <a:rPr lang="en-CA" sz="2800" b="1" dirty="0">
                <a:latin typeface="Calibri" panose="020F0502020204030204" pitchFamily="34" charset="0"/>
                <a:ea typeface="Tahoma" panose="020B0604030504040204" pitchFamily="34" charset="0"/>
                <a:cs typeface="Calibri" panose="020F0502020204030204" pitchFamily="34" charset="0"/>
              </a:rPr>
              <a:t>Domestic Business-</a:t>
            </a:r>
            <a:r>
              <a:rPr lang="en-US" altLang="en-US" sz="4000" b="1" dirty="0">
                <a:latin typeface="Calibri" panose="020F0502020204030204" pitchFamily="34" charset="0"/>
                <a:cs typeface="Calibri" panose="020F0502020204030204" pitchFamily="34" charset="0"/>
              </a:rPr>
              <a:t> </a:t>
            </a:r>
            <a:r>
              <a:rPr lang="en-US" altLang="en-US" sz="2800" b="1" dirty="0">
                <a:solidFill>
                  <a:srgbClr val="FF0000"/>
                </a:solidFill>
                <a:latin typeface="Calibri" panose="020F0502020204030204" pitchFamily="34" charset="0"/>
                <a:cs typeface="Calibri" panose="020F0502020204030204" pitchFamily="34" charset="0"/>
              </a:rPr>
              <a:t>OTP</a:t>
            </a:r>
            <a:br>
              <a:rPr lang="en-US" altLang="en-US" sz="4000" b="1" dirty="0">
                <a:latin typeface="Calibri" panose="020F0502020204030204" pitchFamily="34" charset="0"/>
                <a:cs typeface="Calibri" panose="020F0502020204030204" pitchFamily="34" charset="0"/>
              </a:rPr>
            </a:br>
            <a:endParaRPr lang="en-CA" altLang="en-US" sz="4000" dirty="0">
              <a:latin typeface="Calibri" panose="020F0502020204030204" pitchFamily="34" charset="0"/>
              <a:cs typeface="Calibri" panose="020F0502020204030204" pitchFamily="34" charset="0"/>
            </a:endParaRPr>
          </a:p>
        </p:txBody>
      </p:sp>
      <p:sp>
        <p:nvSpPr>
          <p:cNvPr id="2" name="Rectangle 5"/>
          <p:cNvSpPr txBox="1">
            <a:spLocks noChangeArrowheads="1"/>
          </p:cNvSpPr>
          <p:nvPr/>
        </p:nvSpPr>
        <p:spPr bwMode="auto">
          <a:xfrm>
            <a:off x="2999656" y="4923538"/>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ts val="0"/>
              </a:spcBef>
              <a:spcAft>
                <a:spcPts val="1200"/>
              </a:spcAft>
              <a:buClrTx/>
              <a:buSzTx/>
              <a:buFontTx/>
              <a:buChar char="•"/>
              <a:tabLst/>
              <a:defRPr/>
            </a:pP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Cargojet</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 must demonstrate operational excellence each and every night to maintain industry leading on-time performance;</a:t>
            </a:r>
          </a:p>
          <a:p>
            <a:pPr marL="342900" marR="0" lvl="0" indent="-342900" algn="l" defTabSz="914400" rtl="0" eaLnBrk="1" fontAlgn="base" latinLnBrk="0" hangingPunct="1">
              <a:lnSpc>
                <a:spcPct val="100000"/>
              </a:lnSpc>
              <a:spcBef>
                <a:spcPts val="0"/>
              </a:spcBef>
              <a:spcAft>
                <a:spcPts val="1200"/>
              </a:spcAft>
              <a:buClrTx/>
              <a:buSzTx/>
              <a:buFontTx/>
              <a:buChar char="•"/>
              <a:tabLst/>
              <a:defRPr/>
            </a:pP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Cargojet</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 is ISO 9001-2008 and  IATA Operational Safety Audit (IOSA) certified;</a:t>
            </a:r>
          </a:p>
          <a:p>
            <a:pPr marL="342900" marR="0" lvl="0" indent="-342900" algn="l" defTabSz="914400" rtl="0" eaLnBrk="1" fontAlgn="base" latinLnBrk="0" hangingPunct="1">
              <a:lnSpc>
                <a:spcPct val="100000"/>
              </a:lnSpc>
              <a:spcBef>
                <a:spcPts val="0"/>
              </a:spcBef>
              <a:spcAft>
                <a:spcPts val="1200"/>
              </a:spcAft>
              <a:buClrTx/>
              <a:buSzTx/>
              <a:buFontTx/>
              <a:buChar char="•"/>
              <a:tabLst/>
              <a:defRPr/>
            </a:pP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Safety</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Reliability</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 and </a:t>
            </a:r>
            <a:r>
              <a:rPr kumimoji="0" lang="en-US" altLang="en-US" sz="1600" b="1" i="0" u="sng"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Efficiency</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Tahoma" panose="020B0604030504040204" pitchFamily="34" charset="0"/>
                <a:cs typeface="Calibri" panose="020F0502020204030204" pitchFamily="34" charset="0"/>
              </a:rPr>
              <a:t> are the essential values of Cargojet’s business.</a:t>
            </a:r>
          </a:p>
        </p:txBody>
      </p:sp>
      <p:graphicFrame>
        <p:nvGraphicFramePr>
          <p:cNvPr id="8" name="Content Placeholder 4"/>
          <p:cNvGraphicFramePr>
            <a:graphicFrameLocks/>
          </p:cNvGraphicFramePr>
          <p:nvPr>
            <p:extLst>
              <p:ext uri="{D42A27DB-BD31-4B8C-83A1-F6EECF244321}">
                <p14:modId xmlns:p14="http://schemas.microsoft.com/office/powerpoint/2010/main" val="2984414122"/>
              </p:ext>
            </p:extLst>
          </p:nvPr>
        </p:nvGraphicFramePr>
        <p:xfrm>
          <a:off x="2871132" y="1617476"/>
          <a:ext cx="77724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23986D-00E9-4A0F-87DF-A9BE01C63B5F}" type="slidenum">
              <a:rPr kumimoji="0" lang="en-US" altLang="en-US" sz="14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Times New Roman" pitchFamily="18" charset="0"/>
            </a:endParaRPr>
          </a:p>
        </p:txBody>
      </p:sp>
      <p:cxnSp>
        <p:nvCxnSpPr>
          <p:cNvPr id="9" name="Straight Connector 8">
            <a:extLst>
              <a:ext uri="{FF2B5EF4-FFF2-40B4-BE49-F238E27FC236}">
                <a16:creationId xmlns:a16="http://schemas.microsoft.com/office/drawing/2014/main" id="{F21EB1A7-E308-40CA-873E-18537B806950}"/>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7CC79C2-882C-42BC-A623-0885508CB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0" y="-27381"/>
            <a:ext cx="2021736" cy="6940286"/>
          </a:xfrm>
          <a:prstGeom prst="rect">
            <a:avLst/>
          </a:prstGeom>
        </p:spPr>
      </p:pic>
      <p:pic>
        <p:nvPicPr>
          <p:cNvPr id="11" name="Picture 10">
            <a:extLst>
              <a:ext uri="{FF2B5EF4-FFF2-40B4-BE49-F238E27FC236}">
                <a16:creationId xmlns:a16="http://schemas.microsoft.com/office/drawing/2014/main" id="{0FBEFC36-2290-4768-8C99-36FE891751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2" name="Picture 11">
            <a:extLst>
              <a:ext uri="{FF2B5EF4-FFF2-40B4-BE49-F238E27FC236}">
                <a16:creationId xmlns:a16="http://schemas.microsoft.com/office/drawing/2014/main" id="{180D123B-45FC-4B1E-8D7C-9BB7598AC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17188486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idx="4294967295"/>
          </p:nvPr>
        </p:nvSpPr>
        <p:spPr>
          <a:xfrm>
            <a:off x="2871132" y="620688"/>
            <a:ext cx="8352928" cy="1143000"/>
          </a:xfrm>
        </p:spPr>
        <p:txBody>
          <a:bodyPr/>
          <a:lstStyle/>
          <a:p>
            <a:pPr algn="l"/>
            <a:r>
              <a:rPr lang="en-CA" altLang="en-US" sz="2800" b="1" dirty="0">
                <a:latin typeface="Calibri" panose="020F0502020204030204" pitchFamily="34" charset="0"/>
                <a:ea typeface="Tahoma" panose="020B0604030504040204" pitchFamily="34" charset="0"/>
                <a:cs typeface="Calibri" panose="020F0502020204030204" pitchFamily="34" charset="0"/>
              </a:rPr>
              <a:t>ACMI Business</a:t>
            </a:r>
            <a:br>
              <a:rPr lang="en-US" altLang="en-US" sz="4000" b="1" dirty="0">
                <a:latin typeface="Calibri" panose="020F0502020204030204" pitchFamily="34" charset="0"/>
                <a:cs typeface="Calibri" panose="020F0502020204030204" pitchFamily="34" charset="0"/>
              </a:rPr>
            </a:br>
            <a:endParaRPr lang="en-CA" altLang="en-US" sz="4000" dirty="0">
              <a:latin typeface="Calibri" panose="020F0502020204030204" pitchFamily="34" charset="0"/>
              <a:cs typeface="Calibri" panose="020F0502020204030204" pitchFamily="34" charset="0"/>
            </a:endParaRPr>
          </a:p>
        </p:txBody>
      </p:sp>
      <p:sp>
        <p:nvSpPr>
          <p:cNvPr id="2" name="Rectangle 5"/>
          <p:cNvSpPr txBox="1">
            <a:spLocks noChangeArrowheads="1"/>
          </p:cNvSpPr>
          <p:nvPr/>
        </p:nvSpPr>
        <p:spPr bwMode="auto">
          <a:xfrm>
            <a:off x="3071664" y="1700808"/>
            <a:ext cx="7571868" cy="486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ts val="0"/>
              </a:spcBef>
              <a:spcAft>
                <a:spcPts val="1200"/>
              </a:spcAft>
              <a:buFontTx/>
              <a:buChar char="•"/>
              <a:defRPr/>
            </a:pPr>
            <a:r>
              <a:rPr lang="en-US" altLang="en-US" sz="2800" dirty="0">
                <a:latin typeface="Calibri" panose="020F0502020204030204" pitchFamily="34" charset="0"/>
                <a:ea typeface="Tahoma" panose="020B0604030504040204" pitchFamily="34" charset="0"/>
                <a:cs typeface="Calibri" panose="020F0502020204030204" pitchFamily="34" charset="0"/>
              </a:rPr>
              <a:t>Cargojet currently operates 12 dedicated ACMI routes for DHL:</a:t>
            </a:r>
          </a:p>
          <a:p>
            <a:pPr lvl="1" eaLnBrk="1" hangingPunct="1">
              <a:spcBef>
                <a:spcPts val="0"/>
              </a:spcBef>
              <a:spcAft>
                <a:spcPts val="1200"/>
              </a:spcAft>
              <a:buFontTx/>
              <a:buChar char="•"/>
              <a:defRPr/>
            </a:pPr>
            <a:r>
              <a:rPr lang="en-US" altLang="en-US" sz="2000" dirty="0">
                <a:latin typeface="Calibri" panose="020F0502020204030204" pitchFamily="34" charset="0"/>
                <a:ea typeface="Tahoma" panose="020B0604030504040204" pitchFamily="34" charset="0"/>
                <a:cs typeface="Calibri" panose="020F0502020204030204" pitchFamily="34" charset="0"/>
              </a:rPr>
              <a:t>4 Cross-Border Routes between DHL’s hub at CVG airport and major airports in Canada</a:t>
            </a:r>
          </a:p>
          <a:p>
            <a:pPr lvl="1" eaLnBrk="1" hangingPunct="1">
              <a:spcBef>
                <a:spcPts val="0"/>
              </a:spcBef>
              <a:spcAft>
                <a:spcPts val="1200"/>
              </a:spcAft>
              <a:buFontTx/>
              <a:buChar char="•"/>
              <a:defRPr/>
            </a:pPr>
            <a:r>
              <a:rPr lang="en-US" altLang="en-US" sz="2000" dirty="0">
                <a:latin typeface="Calibri" panose="020F0502020204030204" pitchFamily="34" charset="0"/>
                <a:ea typeface="Tahoma" panose="020B0604030504040204" pitchFamily="34" charset="0"/>
                <a:cs typeface="Calibri" panose="020F0502020204030204" pitchFamily="34" charset="0"/>
              </a:rPr>
              <a:t>3 Routes that operate between airports in Mexico and CVG.  The most recent route started at the end of Q3 2020.</a:t>
            </a:r>
          </a:p>
          <a:p>
            <a:pPr lvl="1" eaLnBrk="1" hangingPunct="1">
              <a:spcBef>
                <a:spcPts val="0"/>
              </a:spcBef>
              <a:spcAft>
                <a:spcPts val="1200"/>
              </a:spcAft>
              <a:buFontTx/>
              <a:buChar char="•"/>
              <a:defRPr/>
            </a:pPr>
            <a:r>
              <a:rPr lang="en-US" altLang="en-US" sz="2000" dirty="0">
                <a:latin typeface="Calibri" panose="020F0502020204030204" pitchFamily="34" charset="0"/>
                <a:ea typeface="Tahoma" panose="020B0604030504040204" pitchFamily="34" charset="0"/>
                <a:cs typeface="Calibri" panose="020F0502020204030204" pitchFamily="34" charset="0"/>
              </a:rPr>
              <a:t>3 New Routes that operate between CVG and the UK and YHM and UK that started in April 2020 and October 2021 respectively </a:t>
            </a:r>
          </a:p>
          <a:p>
            <a:pPr lvl="1" eaLnBrk="1" hangingPunct="1">
              <a:spcBef>
                <a:spcPts val="0"/>
              </a:spcBef>
              <a:spcAft>
                <a:spcPts val="1200"/>
              </a:spcAft>
              <a:buFontTx/>
              <a:buChar char="•"/>
              <a:defRPr/>
            </a:pPr>
            <a:r>
              <a:rPr lang="en-US" altLang="en-US" sz="2000" dirty="0">
                <a:latin typeface="Calibri" panose="020F0502020204030204" pitchFamily="34" charset="0"/>
                <a:ea typeface="Tahoma" panose="020B0604030504040204" pitchFamily="34" charset="0"/>
                <a:cs typeface="Calibri" panose="020F0502020204030204" pitchFamily="34" charset="0"/>
              </a:rPr>
              <a:t>2 New Routes that operate between YHM - YYC and YHM – YVR </a:t>
            </a:r>
          </a:p>
          <a:p>
            <a:pPr eaLnBrk="1" hangingPunct="1">
              <a:spcBef>
                <a:spcPts val="0"/>
              </a:spcBef>
              <a:spcAft>
                <a:spcPts val="1200"/>
              </a:spcAft>
              <a:buFontTx/>
              <a:buChar char="•"/>
              <a:defRPr/>
            </a:pPr>
            <a:r>
              <a:rPr lang="en-US" altLang="en-US" dirty="0">
                <a:latin typeface="Calibri" panose="020F0502020204030204" pitchFamily="34" charset="0"/>
                <a:ea typeface="Tahoma" panose="020B0604030504040204" pitchFamily="34" charset="0"/>
                <a:cs typeface="Calibri" panose="020F0502020204030204" pitchFamily="34" charset="0"/>
              </a:rPr>
              <a:t>Each route requires an aircraft since the DHL network operates concurrently with </a:t>
            </a:r>
            <a:r>
              <a:rPr lang="en-US" altLang="en-US" dirty="0" err="1">
                <a:latin typeface="Calibri" panose="020F0502020204030204" pitchFamily="34" charset="0"/>
                <a:ea typeface="Tahoma" panose="020B0604030504040204" pitchFamily="34" charset="0"/>
                <a:cs typeface="Calibri" panose="020F0502020204030204" pitchFamily="34" charset="0"/>
              </a:rPr>
              <a:t>Cargojet’s</a:t>
            </a:r>
            <a:r>
              <a:rPr lang="en-US" altLang="en-US" dirty="0">
                <a:latin typeface="Calibri" panose="020F0502020204030204" pitchFamily="34" charset="0"/>
                <a:ea typeface="Tahoma" panose="020B0604030504040204" pitchFamily="34" charset="0"/>
                <a:cs typeface="Calibri" panose="020F0502020204030204" pitchFamily="34" charset="0"/>
              </a:rPr>
              <a:t> Domestic Network</a:t>
            </a:r>
          </a:p>
        </p:txBody>
      </p:sp>
      <p:sp>
        <p:nvSpPr>
          <p:cNvPr id="4" name="Slide Number Placeholder 3"/>
          <p:cNvSpPr>
            <a:spLocks noGrp="1"/>
          </p:cNvSpPr>
          <p:nvPr>
            <p:ph type="sldNum" sz="quarter" idx="12"/>
          </p:nvPr>
        </p:nvSpPr>
        <p:spPr/>
        <p:txBody>
          <a:bodyPr/>
          <a:lstStyle/>
          <a:p>
            <a:pPr>
              <a:defRPr/>
            </a:pPr>
            <a:fld id="{0F23986D-00E9-4A0F-87DF-A9BE01C63B5F}" type="slidenum">
              <a:rPr lang="en-US" altLang="en-US" smtClean="0"/>
              <a:t>16</a:t>
            </a:fld>
            <a:endParaRPr lang="en-US" altLang="en-US" dirty="0"/>
          </a:p>
        </p:txBody>
      </p:sp>
      <p:cxnSp>
        <p:nvCxnSpPr>
          <p:cNvPr id="9" name="Straight Connector 8">
            <a:extLst>
              <a:ext uri="{FF2B5EF4-FFF2-40B4-BE49-F238E27FC236}">
                <a16:creationId xmlns:a16="http://schemas.microsoft.com/office/drawing/2014/main" id="{F21EB1A7-E308-40CA-873E-18537B806950}"/>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7CC79C2-882C-42BC-A623-0885508CB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1"/>
            <a:ext cx="2021736" cy="6940286"/>
          </a:xfrm>
          <a:prstGeom prst="rect">
            <a:avLst/>
          </a:prstGeom>
        </p:spPr>
      </p:pic>
      <p:pic>
        <p:nvPicPr>
          <p:cNvPr id="11" name="Picture 10">
            <a:extLst>
              <a:ext uri="{FF2B5EF4-FFF2-40B4-BE49-F238E27FC236}">
                <a16:creationId xmlns:a16="http://schemas.microsoft.com/office/drawing/2014/main" id="{0FBEFC36-2290-4768-8C99-36FE8917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2" name="Picture 11">
            <a:extLst>
              <a:ext uri="{FF2B5EF4-FFF2-40B4-BE49-F238E27FC236}">
                <a16:creationId xmlns:a16="http://schemas.microsoft.com/office/drawing/2014/main" id="{180D123B-45FC-4B1E-8D7C-9BB7598AC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36253614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532D10A-5B72-4E5F-8A51-DB8A88BFB740}" type="slidenum">
              <a:rPr lang="en-US" altLang="en-US" smtClean="0"/>
              <a:t>17</a:t>
            </a:fld>
            <a:endParaRPr lang="en-US" altLang="en-US" dirty="0"/>
          </a:p>
        </p:txBody>
      </p:sp>
      <p:sp>
        <p:nvSpPr>
          <p:cNvPr id="6" name="TextBox 5">
            <a:extLst>
              <a:ext uri="{FF2B5EF4-FFF2-40B4-BE49-F238E27FC236}">
                <a16:creationId xmlns:a16="http://schemas.microsoft.com/office/drawing/2014/main" id="{55DBA744-1442-410F-80F1-E00FC8631890}"/>
              </a:ext>
            </a:extLst>
          </p:cNvPr>
          <p:cNvSpPr txBox="1"/>
          <p:nvPr/>
        </p:nvSpPr>
        <p:spPr>
          <a:xfrm>
            <a:off x="2892037" y="314653"/>
            <a:ext cx="7704069" cy="523220"/>
          </a:xfrm>
          <a:prstGeom prst="rect">
            <a:avLst/>
          </a:prstGeom>
          <a:noFill/>
        </p:spPr>
        <p:txBody>
          <a:bodyPr wrap="square" rtlCol="0">
            <a:spAutoFit/>
          </a:bodyPr>
          <a:lstStyle/>
          <a:p>
            <a:r>
              <a:rPr lang="en-US" sz="2800" b="1" dirty="0" err="1">
                <a:latin typeface="Calibri" panose="020F0502020204030204" pitchFamily="34" charset="0"/>
                <a:ea typeface="Tahoma" panose="020B0604030504040204" pitchFamily="34" charset="0"/>
                <a:cs typeface="Calibri" panose="020F0502020204030204" pitchFamily="34" charset="0"/>
              </a:rPr>
              <a:t>Adhoc</a:t>
            </a:r>
            <a:r>
              <a:rPr lang="en-US" sz="2800" b="1" dirty="0">
                <a:latin typeface="Calibri" panose="020F0502020204030204" pitchFamily="34" charset="0"/>
                <a:ea typeface="Tahoma" panose="020B0604030504040204" pitchFamily="34" charset="0"/>
                <a:cs typeface="Calibri" panose="020F0502020204030204" pitchFamily="34" charset="0"/>
              </a:rPr>
              <a:t> Charter Business</a:t>
            </a:r>
            <a:endParaRPr lang="en-CA" sz="2800" b="1" dirty="0">
              <a:latin typeface="Calibri" panose="020F0502020204030204" pitchFamily="34" charset="0"/>
              <a:ea typeface="Tahoma" panose="020B060403050404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811DABDF-D80B-48AA-AE9E-CB87184F618D}"/>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DDDA19-D41A-4E79-9AD0-8AFE8AB2F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0"/>
            <a:ext cx="2021735" cy="6940283"/>
          </a:xfrm>
          <a:prstGeom prst="rect">
            <a:avLst/>
          </a:prstGeom>
        </p:spPr>
      </p:pic>
      <p:pic>
        <p:nvPicPr>
          <p:cNvPr id="10" name="Picture 9">
            <a:extLst>
              <a:ext uri="{FF2B5EF4-FFF2-40B4-BE49-F238E27FC236}">
                <a16:creationId xmlns:a16="http://schemas.microsoft.com/office/drawing/2014/main" id="{30CCF2EA-E360-4DD6-94A6-318C3F74F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1" name="Picture 10">
            <a:extLst>
              <a:ext uri="{FF2B5EF4-FFF2-40B4-BE49-F238E27FC236}">
                <a16:creationId xmlns:a16="http://schemas.microsoft.com/office/drawing/2014/main" id="{C06BFD25-71A8-4851-A6A9-724E92CD3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pic>
        <p:nvPicPr>
          <p:cNvPr id="2" name="Picture 1"/>
          <p:cNvPicPr>
            <a:picLocks noChangeAspect="1"/>
          </p:cNvPicPr>
          <p:nvPr/>
        </p:nvPicPr>
        <p:blipFill rotWithShape="1">
          <a:blip r:embed="rId6"/>
          <a:srcRect l="1588" t="4392" r="15874" b="3355"/>
          <a:stretch/>
        </p:blipFill>
        <p:spPr>
          <a:xfrm>
            <a:off x="7068501" y="4037931"/>
            <a:ext cx="3852035" cy="2037134"/>
          </a:xfrm>
          <a:prstGeom prst="rect">
            <a:avLst/>
          </a:prstGeom>
        </p:spPr>
      </p:pic>
      <p:sp>
        <p:nvSpPr>
          <p:cNvPr id="12" name="Rectangle 5"/>
          <p:cNvSpPr txBox="1">
            <a:spLocks noChangeArrowheads="1"/>
          </p:cNvSpPr>
          <p:nvPr/>
        </p:nvSpPr>
        <p:spPr bwMode="auto">
          <a:xfrm>
            <a:off x="3071664" y="1700808"/>
            <a:ext cx="7571868" cy="218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ts val="0"/>
              </a:spcBef>
              <a:spcAft>
                <a:spcPts val="1200"/>
              </a:spcAft>
              <a:buFontTx/>
              <a:buChar char="•"/>
              <a:defRPr/>
            </a:pPr>
            <a:r>
              <a:rPr lang="en-US" altLang="en-US" sz="2000" dirty="0">
                <a:latin typeface="Calibri" panose="020F0502020204030204" pitchFamily="34" charset="0"/>
                <a:ea typeface="Tahoma" panose="020B0604030504040204" pitchFamily="34" charset="0"/>
                <a:cs typeface="Calibri" panose="020F0502020204030204" pitchFamily="34" charset="0"/>
              </a:rPr>
              <a:t>Cargojet utilizes the same aircraft that operate in its Domestic and ACMI networks on weekends and daytime for </a:t>
            </a:r>
            <a:r>
              <a:rPr lang="en-US" altLang="en-US" sz="2000" dirty="0" err="1">
                <a:latin typeface="Calibri" panose="020F0502020204030204" pitchFamily="34" charset="0"/>
                <a:ea typeface="Tahoma" panose="020B0604030504040204" pitchFamily="34" charset="0"/>
                <a:cs typeface="Calibri" panose="020F0502020204030204" pitchFamily="34" charset="0"/>
              </a:rPr>
              <a:t>Adhoc</a:t>
            </a:r>
            <a:r>
              <a:rPr lang="en-US" altLang="en-US" sz="2000" dirty="0">
                <a:latin typeface="Calibri" panose="020F0502020204030204" pitchFamily="34" charset="0"/>
                <a:ea typeface="Tahoma" panose="020B0604030504040204" pitchFamily="34" charset="0"/>
                <a:cs typeface="Calibri" panose="020F0502020204030204" pitchFamily="34" charset="0"/>
              </a:rPr>
              <a:t> charters and scheduled some charters on weekends.</a:t>
            </a:r>
          </a:p>
          <a:p>
            <a:pPr eaLnBrk="1" hangingPunct="1">
              <a:spcBef>
                <a:spcPts val="0"/>
              </a:spcBef>
              <a:spcAft>
                <a:spcPts val="1200"/>
              </a:spcAft>
              <a:buFontTx/>
              <a:buChar char="•"/>
              <a:defRPr/>
            </a:pPr>
            <a:r>
              <a:rPr lang="en-US" altLang="en-US" sz="2000" dirty="0">
                <a:latin typeface="Calibri" panose="020F0502020204030204" pitchFamily="34" charset="0"/>
                <a:ea typeface="Tahoma" panose="020B0604030504040204" pitchFamily="34" charset="0"/>
                <a:cs typeface="Calibri" panose="020F0502020204030204" pitchFamily="34" charset="0"/>
              </a:rPr>
              <a:t>Cargojet is competitive in the </a:t>
            </a:r>
            <a:r>
              <a:rPr lang="en-US" altLang="en-US" sz="2000" dirty="0" err="1">
                <a:latin typeface="Calibri" panose="020F0502020204030204" pitchFamily="34" charset="0"/>
                <a:ea typeface="Tahoma" panose="020B0604030504040204" pitchFamily="34" charset="0"/>
                <a:cs typeface="Calibri" panose="020F0502020204030204" pitchFamily="34" charset="0"/>
              </a:rPr>
              <a:t>adhoc</a:t>
            </a:r>
            <a:r>
              <a:rPr lang="en-US" altLang="en-US" sz="2000" dirty="0">
                <a:latin typeface="Calibri" panose="020F0502020204030204" pitchFamily="34" charset="0"/>
                <a:ea typeface="Tahoma" panose="020B0604030504040204" pitchFamily="34" charset="0"/>
                <a:cs typeface="Calibri" panose="020F0502020204030204" pitchFamily="34" charset="0"/>
              </a:rPr>
              <a:t> market due to the fact that its fixed costs are already covered by its Domestic and ACMI businesses.</a:t>
            </a:r>
          </a:p>
        </p:txBody>
      </p:sp>
      <p:sp>
        <p:nvSpPr>
          <p:cNvPr id="13" name="Rectangle 5"/>
          <p:cNvSpPr txBox="1">
            <a:spLocks noChangeArrowheads="1"/>
          </p:cNvSpPr>
          <p:nvPr/>
        </p:nvSpPr>
        <p:spPr bwMode="auto">
          <a:xfrm>
            <a:off x="3071664" y="3900290"/>
            <a:ext cx="3960440" cy="267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ts val="0"/>
              </a:spcBef>
              <a:spcAft>
                <a:spcPts val="1200"/>
              </a:spcAft>
              <a:buFontTx/>
              <a:buChar char="•"/>
              <a:defRPr/>
            </a:pPr>
            <a:r>
              <a:rPr lang="en-US" altLang="en-US" sz="1800" dirty="0">
                <a:latin typeface="Calibri" panose="020F0502020204030204" pitchFamily="34" charset="0"/>
                <a:ea typeface="Tahoma" panose="020B0604030504040204" pitchFamily="34" charset="0"/>
                <a:cs typeface="Calibri" panose="020F0502020204030204" pitchFamily="34" charset="0"/>
              </a:rPr>
              <a:t>International </a:t>
            </a:r>
            <a:r>
              <a:rPr lang="en-US" altLang="en-US" sz="1800" dirty="0" err="1">
                <a:latin typeface="Calibri" panose="020F0502020204030204" pitchFamily="34" charset="0"/>
                <a:ea typeface="Tahoma" panose="020B0604030504040204" pitchFamily="34" charset="0"/>
                <a:cs typeface="Calibri" panose="020F0502020204030204" pitchFamily="34" charset="0"/>
              </a:rPr>
              <a:t>Adhoc</a:t>
            </a:r>
            <a:r>
              <a:rPr lang="en-US" altLang="en-US" sz="1800" dirty="0">
                <a:latin typeface="Calibri" panose="020F0502020204030204" pitchFamily="34" charset="0"/>
                <a:ea typeface="Tahoma" panose="020B0604030504040204" pitchFamily="34" charset="0"/>
                <a:cs typeface="Calibri" panose="020F0502020204030204" pitchFamily="34" charset="0"/>
              </a:rPr>
              <a:t> charter rates and demand have surged due to the lack of air cargo capacity caused by the grounding of aircraft due to Covid-19</a:t>
            </a:r>
          </a:p>
          <a:p>
            <a:pPr eaLnBrk="1" hangingPunct="1">
              <a:spcBef>
                <a:spcPts val="0"/>
              </a:spcBef>
              <a:spcAft>
                <a:spcPts val="1200"/>
              </a:spcAft>
              <a:buFontTx/>
              <a:buChar char="•"/>
              <a:defRPr/>
            </a:pPr>
            <a:r>
              <a:rPr lang="en-US" altLang="en-US" sz="1800" dirty="0" err="1">
                <a:latin typeface="Calibri" panose="020F0502020204030204" pitchFamily="34" charset="0"/>
                <a:ea typeface="Tahoma" panose="020B0604030504040204" pitchFamily="34" charset="0"/>
                <a:cs typeface="Calibri" panose="020F0502020204030204" pitchFamily="34" charset="0"/>
              </a:rPr>
              <a:t>Adhoc</a:t>
            </a:r>
            <a:r>
              <a:rPr lang="en-US" altLang="en-US" sz="1800" dirty="0">
                <a:latin typeface="Calibri" panose="020F0502020204030204" pitchFamily="34" charset="0"/>
                <a:ea typeface="Tahoma" panose="020B0604030504040204" pitchFamily="34" charset="0"/>
                <a:cs typeface="Calibri" panose="020F0502020204030204" pitchFamily="34" charset="0"/>
              </a:rPr>
              <a:t> charter rates and demand for </a:t>
            </a:r>
            <a:r>
              <a:rPr lang="en-US" altLang="en-US" sz="1800" dirty="0" err="1">
                <a:latin typeface="Calibri" panose="020F0502020204030204" pitchFamily="34" charset="0"/>
                <a:ea typeface="Tahoma" panose="020B0604030504040204" pitchFamily="34" charset="0"/>
                <a:cs typeface="Calibri" panose="020F0502020204030204" pitchFamily="34" charset="0"/>
              </a:rPr>
              <a:t>Cargojet’s</a:t>
            </a:r>
            <a:r>
              <a:rPr lang="en-US" altLang="en-US" sz="1800" dirty="0">
                <a:latin typeface="Calibri" panose="020F0502020204030204" pitchFamily="34" charset="0"/>
                <a:ea typeface="Tahoma" panose="020B0604030504040204" pitchFamily="34" charset="0"/>
                <a:cs typeface="Calibri" panose="020F0502020204030204" pitchFamily="34" charset="0"/>
              </a:rPr>
              <a:t> services are expected to remain strong until the passenger industry recovers.</a:t>
            </a:r>
          </a:p>
        </p:txBody>
      </p:sp>
    </p:spTree>
    <p:extLst>
      <p:ext uri="{BB962C8B-B14F-4D97-AF65-F5344CB8AC3E}">
        <p14:creationId xmlns:p14="http://schemas.microsoft.com/office/powerpoint/2010/main" val="17912756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88288" y="6253360"/>
            <a:ext cx="2540000" cy="457200"/>
          </a:xfrm>
        </p:spPr>
        <p:txBody>
          <a:bodyPr/>
          <a:lstStyle/>
          <a:p>
            <a:pPr>
              <a:defRPr/>
            </a:pPr>
            <a:fld id="{C646A1BC-5532-4AB5-8903-9C415B3E7EB3}" type="slidenum">
              <a:rPr lang="en-US" altLang="en-US" smtClean="0"/>
              <a:t>18</a:t>
            </a:fld>
            <a:endParaRPr lang="en-US" altLang="en-US" dirty="0"/>
          </a:p>
        </p:txBody>
      </p:sp>
      <p:sp>
        <p:nvSpPr>
          <p:cNvPr id="9" name="TextBox 8">
            <a:extLst>
              <a:ext uri="{FF2B5EF4-FFF2-40B4-BE49-F238E27FC236}">
                <a16:creationId xmlns:a16="http://schemas.microsoft.com/office/drawing/2014/main" id="{C9B16CEA-A869-4F8C-837C-97EFCB18F042}"/>
              </a:ext>
            </a:extLst>
          </p:cNvPr>
          <p:cNvSpPr txBox="1"/>
          <p:nvPr/>
        </p:nvSpPr>
        <p:spPr>
          <a:xfrm>
            <a:off x="2855640" y="604640"/>
            <a:ext cx="6822132" cy="523220"/>
          </a:xfrm>
          <a:prstGeom prst="rect">
            <a:avLst/>
          </a:prstGeom>
          <a:noFill/>
        </p:spPr>
        <p:txBody>
          <a:bodyPr wrap="square" rtlCol="0">
            <a:spAutoFit/>
          </a:bodyPr>
          <a:lstStyle/>
          <a:p>
            <a:r>
              <a:rPr lang="en-US" sz="2800" b="1" dirty="0">
                <a:latin typeface="Calibri" panose="020F0502020204030204" pitchFamily="34" charset="0"/>
                <a:ea typeface="Tahoma" panose="020B0604030504040204" pitchFamily="34" charset="0"/>
                <a:cs typeface="Calibri" panose="020F0502020204030204" pitchFamily="34" charset="0"/>
              </a:rPr>
              <a:t>Fleet Plan</a:t>
            </a:r>
            <a:endPar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DF985C87-B6DF-4441-8D7B-13BB531C1A56}"/>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A3C45A-F9DB-4F28-91C6-16EC77471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2"/>
            <a:ext cx="2021736" cy="6940289"/>
          </a:xfrm>
          <a:prstGeom prst="rect">
            <a:avLst/>
          </a:prstGeom>
        </p:spPr>
      </p:pic>
      <p:pic>
        <p:nvPicPr>
          <p:cNvPr id="12" name="Picture 11">
            <a:extLst>
              <a:ext uri="{FF2B5EF4-FFF2-40B4-BE49-F238E27FC236}">
                <a16:creationId xmlns:a16="http://schemas.microsoft.com/office/drawing/2014/main" id="{82D53DD4-7451-4C5B-8C1E-FD03F601F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3" name="Picture 12">
            <a:extLst>
              <a:ext uri="{FF2B5EF4-FFF2-40B4-BE49-F238E27FC236}">
                <a16:creationId xmlns:a16="http://schemas.microsoft.com/office/drawing/2014/main" id="{CAAA1BD7-63DC-484D-9E8F-A50EC70943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
        <p:nvSpPr>
          <p:cNvPr id="5" name="Rectangle 4"/>
          <p:cNvSpPr/>
          <p:nvPr/>
        </p:nvSpPr>
        <p:spPr>
          <a:xfrm>
            <a:off x="2783632" y="1605023"/>
            <a:ext cx="7951864" cy="461665"/>
          </a:xfrm>
          <a:prstGeom prst="rect">
            <a:avLst/>
          </a:prstGeom>
        </p:spPr>
        <p:txBody>
          <a:bodyPr wrap="square">
            <a:spAutoFit/>
          </a:bodyPr>
          <a:lstStyle/>
          <a:p>
            <a:pPr eaLnBrk="1" hangingPunct="1">
              <a:spcBef>
                <a:spcPts val="0"/>
              </a:spcBef>
              <a:spcAft>
                <a:spcPts val="1200"/>
              </a:spcAft>
              <a:defRPr/>
            </a:pPr>
            <a:r>
              <a:rPr lang="en-US" altLang="en-US" dirty="0">
                <a:latin typeface="Calibri" panose="020F0502020204030204" pitchFamily="34" charset="0"/>
                <a:ea typeface="Tahoma" panose="020B0604030504040204" pitchFamily="34" charset="0"/>
                <a:cs typeface="Calibri" panose="020F0502020204030204" pitchFamily="34" charset="0"/>
              </a:rPr>
              <a:t>All-cargo aircraft operated by </a:t>
            </a:r>
            <a:r>
              <a:rPr lang="en-US" altLang="en-US" dirty="0" err="1">
                <a:latin typeface="Calibri" panose="020F0502020204030204" pitchFamily="34" charset="0"/>
                <a:ea typeface="Tahoma" panose="020B0604030504040204" pitchFamily="34" charset="0"/>
                <a:cs typeface="Calibri" panose="020F0502020204030204" pitchFamily="34" charset="0"/>
              </a:rPr>
              <a:t>Cargojet</a:t>
            </a:r>
            <a:endParaRPr lang="en-US" altLang="en-US" dirty="0">
              <a:latin typeface="Calibri" panose="020F0502020204030204" pitchFamily="34" charset="0"/>
              <a:ea typeface="Tahoma" panose="020B060403050404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0BB919BA-B65A-4E2C-A40D-40AAF274B972}"/>
              </a:ext>
            </a:extLst>
          </p:cNvPr>
          <p:cNvGraphicFramePr>
            <a:graphicFrameLocks noGrp="1"/>
          </p:cNvGraphicFramePr>
          <p:nvPr>
            <p:extLst>
              <p:ext uri="{D42A27DB-BD31-4B8C-83A1-F6EECF244321}">
                <p14:modId xmlns:p14="http://schemas.microsoft.com/office/powerpoint/2010/main" val="2492010063"/>
              </p:ext>
            </p:extLst>
          </p:nvPr>
        </p:nvGraphicFramePr>
        <p:xfrm>
          <a:off x="2880235" y="2126518"/>
          <a:ext cx="7632850" cy="4193467"/>
        </p:xfrm>
        <a:graphic>
          <a:graphicData uri="http://schemas.openxmlformats.org/drawingml/2006/table">
            <a:tbl>
              <a:tblPr firstRow="1" bandRow="1"/>
              <a:tblGrid>
                <a:gridCol w="1178276">
                  <a:extLst>
                    <a:ext uri="{9D8B030D-6E8A-4147-A177-3AD203B41FA5}">
                      <a16:colId xmlns:a16="http://schemas.microsoft.com/office/drawing/2014/main" val="1222979646"/>
                    </a:ext>
                  </a:extLst>
                </a:gridCol>
                <a:gridCol w="1178276">
                  <a:extLst>
                    <a:ext uri="{9D8B030D-6E8A-4147-A177-3AD203B41FA5}">
                      <a16:colId xmlns:a16="http://schemas.microsoft.com/office/drawing/2014/main" val="2331759709"/>
                    </a:ext>
                  </a:extLst>
                </a:gridCol>
                <a:gridCol w="879383">
                  <a:extLst>
                    <a:ext uri="{9D8B030D-6E8A-4147-A177-3AD203B41FA5}">
                      <a16:colId xmlns:a16="http://schemas.microsoft.com/office/drawing/2014/main" val="353910910"/>
                    </a:ext>
                  </a:extLst>
                </a:gridCol>
                <a:gridCol w="879383">
                  <a:extLst>
                    <a:ext uri="{9D8B030D-6E8A-4147-A177-3AD203B41FA5}">
                      <a16:colId xmlns:a16="http://schemas.microsoft.com/office/drawing/2014/main" val="4106436299"/>
                    </a:ext>
                  </a:extLst>
                </a:gridCol>
                <a:gridCol w="879383">
                  <a:extLst>
                    <a:ext uri="{9D8B030D-6E8A-4147-A177-3AD203B41FA5}">
                      <a16:colId xmlns:a16="http://schemas.microsoft.com/office/drawing/2014/main" val="721560174"/>
                    </a:ext>
                  </a:extLst>
                </a:gridCol>
                <a:gridCol w="879383">
                  <a:extLst>
                    <a:ext uri="{9D8B030D-6E8A-4147-A177-3AD203B41FA5}">
                      <a16:colId xmlns:a16="http://schemas.microsoft.com/office/drawing/2014/main" val="886706462"/>
                    </a:ext>
                  </a:extLst>
                </a:gridCol>
                <a:gridCol w="879383">
                  <a:extLst>
                    <a:ext uri="{9D8B030D-6E8A-4147-A177-3AD203B41FA5}">
                      <a16:colId xmlns:a16="http://schemas.microsoft.com/office/drawing/2014/main" val="3721909332"/>
                    </a:ext>
                  </a:extLst>
                </a:gridCol>
                <a:gridCol w="879383">
                  <a:extLst>
                    <a:ext uri="{9D8B030D-6E8A-4147-A177-3AD203B41FA5}">
                      <a16:colId xmlns:a16="http://schemas.microsoft.com/office/drawing/2014/main" val="255764841"/>
                    </a:ext>
                  </a:extLst>
                </a:gridCol>
              </a:tblGrid>
              <a:tr h="698911">
                <a:tc>
                  <a:txBody>
                    <a:bodyPr/>
                    <a:lstStyle/>
                    <a:p>
                      <a:pPr algn="ctr" rtl="0" fontAlgn="ctr"/>
                      <a:r>
                        <a:rPr lang="en-US" sz="1500" b="1" i="0" u="none" strike="noStrike">
                          <a:solidFill>
                            <a:srgbClr val="FFFFFF"/>
                          </a:solidFill>
                          <a:effectLst/>
                          <a:latin typeface="Arial" panose="020B0604020202020204" pitchFamily="34" charset="0"/>
                        </a:rPr>
                        <a:t>Type</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500" b="1" i="0" u="none" strike="noStrike">
                          <a:solidFill>
                            <a:srgbClr val="FFFFFF"/>
                          </a:solidFill>
                          <a:effectLst/>
                          <a:latin typeface="Arial" panose="020B0604020202020204" pitchFamily="34" charset="0"/>
                        </a:rPr>
                        <a:t>Payload </a:t>
                      </a:r>
                      <a:r>
                        <a:rPr lang="en-US" sz="1000" b="1" i="0" u="none" strike="noStrike">
                          <a:solidFill>
                            <a:srgbClr val="FFFFFF"/>
                          </a:solidFill>
                          <a:effectLst/>
                          <a:latin typeface="Arial" panose="020B0604020202020204" pitchFamily="34" charset="0"/>
                        </a:rPr>
                        <a:t>(lbs)</a:t>
                      </a:r>
                      <a:endParaRPr lang="en-US" sz="1500" b="1" i="0" u="none" strike="noStrike">
                        <a:solidFill>
                          <a:srgbClr val="FFFFFF"/>
                        </a:solidFill>
                        <a:effectLst/>
                        <a:latin typeface="Arial" panose="020B0604020202020204" pitchFamily="34" charset="0"/>
                      </a:endParaRP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400" b="1" i="0" u="none" strike="noStrike">
                          <a:solidFill>
                            <a:srgbClr val="FFFFFF"/>
                          </a:solidFill>
                          <a:effectLst/>
                          <a:latin typeface="Arial" panose="020B0604020202020204" pitchFamily="34" charset="0"/>
                        </a:rPr>
                        <a:t>2019</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400" b="1" i="0" u="none" strike="noStrike">
                          <a:solidFill>
                            <a:srgbClr val="FFFFFF"/>
                          </a:solidFill>
                          <a:effectLst/>
                          <a:latin typeface="Arial" panose="020B0604020202020204" pitchFamily="34" charset="0"/>
                        </a:rPr>
                        <a:t>2020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400" b="1" i="0" u="none" strike="noStrike">
                          <a:solidFill>
                            <a:srgbClr val="FFFFFF"/>
                          </a:solidFill>
                          <a:effectLst/>
                          <a:latin typeface="Arial" panose="020B0604020202020204" pitchFamily="34" charset="0"/>
                        </a:rPr>
                        <a:t>2021</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400" b="1" i="0" u="none" strike="noStrike">
                          <a:solidFill>
                            <a:srgbClr val="FFFFFF"/>
                          </a:solidFill>
                          <a:effectLst/>
                          <a:latin typeface="Arial" panose="020B0604020202020204" pitchFamily="34" charset="0"/>
                        </a:rPr>
                        <a:t>2022 Plan</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400" b="1" i="0" u="none" strike="noStrike">
                          <a:solidFill>
                            <a:srgbClr val="FFFFFF"/>
                          </a:solidFill>
                          <a:effectLst/>
                          <a:latin typeface="Arial" panose="020B0604020202020204" pitchFamily="34" charset="0"/>
                        </a:rPr>
                        <a:t>2023 Proj.</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400" b="1" i="0" u="none" strike="noStrike" dirty="0">
                          <a:solidFill>
                            <a:srgbClr val="FFFFFF"/>
                          </a:solidFill>
                          <a:effectLst/>
                          <a:latin typeface="Arial" panose="020B0604020202020204" pitchFamily="34" charset="0"/>
                        </a:rPr>
                        <a:t>2024 </a:t>
                      </a:r>
                      <a:r>
                        <a:rPr lang="en-US" sz="1400" b="1" i="0" u="none" strike="noStrike" dirty="0" err="1">
                          <a:solidFill>
                            <a:srgbClr val="FFFFFF"/>
                          </a:solidFill>
                          <a:effectLst/>
                          <a:latin typeface="Arial" panose="020B0604020202020204" pitchFamily="34" charset="0"/>
                        </a:rPr>
                        <a:t>Proj</a:t>
                      </a:r>
                      <a:r>
                        <a:rPr lang="en-US" sz="1400" b="1" i="0" u="none" strike="noStrike" dirty="0">
                          <a:solidFill>
                            <a:srgbClr val="FFFFFF"/>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476309156"/>
                  </a:ext>
                </a:extLst>
              </a:tr>
              <a:tr h="582426">
                <a:tc>
                  <a:txBody>
                    <a:bodyPr/>
                    <a:lstStyle/>
                    <a:p>
                      <a:pPr algn="ctr" rtl="0" fontAlgn="ctr"/>
                      <a:r>
                        <a:rPr lang="en-US" sz="1500" b="0" i="0" u="none" strike="noStrike">
                          <a:solidFill>
                            <a:srgbClr val="000000"/>
                          </a:solidFill>
                          <a:effectLst/>
                          <a:latin typeface="Arial" panose="020B0604020202020204" pitchFamily="34" charset="0"/>
                        </a:rPr>
                        <a:t>B767-300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125,000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12</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14</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16</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19</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20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20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1540784302"/>
                  </a:ext>
                </a:extLst>
              </a:tr>
              <a:tr h="582426">
                <a:tc>
                  <a:txBody>
                    <a:bodyPr/>
                    <a:lstStyle/>
                    <a:p>
                      <a:pPr algn="ctr" rtl="0" fontAlgn="ctr"/>
                      <a:r>
                        <a:rPr lang="en-US" sz="1500" b="0" i="0" u="none" strike="noStrike">
                          <a:solidFill>
                            <a:srgbClr val="000000"/>
                          </a:solidFill>
                          <a:effectLst/>
                          <a:latin typeface="Arial" panose="020B0604020202020204" pitchFamily="34" charset="0"/>
                        </a:rPr>
                        <a:t>B767-200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100,000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1</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dirty="0">
                          <a:solidFill>
                            <a:srgbClr val="000000"/>
                          </a:solidFill>
                          <a:effectLst/>
                          <a:latin typeface="Arial" panose="020B0604020202020204" pitchFamily="34" charset="0"/>
                        </a:rPr>
                        <a:t>3</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3</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3</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3</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4</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2041930385"/>
                  </a:ext>
                </a:extLst>
              </a:tr>
              <a:tr h="582426">
                <a:tc>
                  <a:txBody>
                    <a:bodyPr/>
                    <a:lstStyle/>
                    <a:p>
                      <a:pPr algn="ctr" rtl="0" fontAlgn="ctr"/>
                      <a:r>
                        <a:rPr lang="en-US" sz="1500" b="0" i="0" u="none" strike="noStrike">
                          <a:solidFill>
                            <a:srgbClr val="000000"/>
                          </a:solidFill>
                          <a:effectLst/>
                          <a:latin typeface="Arial" panose="020B0604020202020204" pitchFamily="34" charset="0"/>
                        </a:rPr>
                        <a:t>B757-200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80,000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8</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8</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9</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14</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15</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15</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4191838192"/>
                  </a:ext>
                </a:extLst>
              </a:tr>
              <a:tr h="582426">
                <a:tc>
                  <a:txBody>
                    <a:bodyPr/>
                    <a:lstStyle/>
                    <a:p>
                      <a:pPr algn="ctr" rtl="0" fontAlgn="ctr"/>
                      <a:r>
                        <a:rPr lang="en-US" sz="1500" b="0" i="0" u="none" strike="noStrike">
                          <a:solidFill>
                            <a:srgbClr val="000000"/>
                          </a:solidFill>
                          <a:effectLst/>
                          <a:latin typeface="Arial" panose="020B0604020202020204" pitchFamily="34" charset="0"/>
                        </a:rPr>
                        <a:t>B777-200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233,000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1</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0" i="0" u="none" strike="noStrike">
                          <a:solidFill>
                            <a:srgbClr val="000000"/>
                          </a:solidFill>
                          <a:effectLst/>
                          <a:latin typeface="Arial" panose="020B0604020202020204" pitchFamily="34" charset="0"/>
                        </a:rPr>
                        <a:t>4</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485364528"/>
                  </a:ext>
                </a:extLst>
              </a:tr>
              <a:tr h="582426">
                <a:tc>
                  <a:txBody>
                    <a:bodyPr/>
                    <a:lstStyle/>
                    <a:p>
                      <a:pPr algn="ctr" rtl="0" fontAlgn="ctr"/>
                      <a:r>
                        <a:rPr lang="en-US" sz="1500" b="0" i="0" u="none" strike="noStrike">
                          <a:solidFill>
                            <a:srgbClr val="000000"/>
                          </a:solidFill>
                          <a:effectLst/>
                          <a:latin typeface="Arial" panose="020B0604020202020204" pitchFamily="34" charset="0"/>
                        </a:rPr>
                        <a:t>B777-300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222,000</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dirty="0">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500" b="0" i="0" u="none" strike="noStrike">
                          <a:solidFill>
                            <a:srgbClr val="000000"/>
                          </a:solidFill>
                          <a:effectLst/>
                          <a:latin typeface="Arial" panose="020B0604020202020204" pitchFamily="34" charset="0"/>
                        </a:rPr>
                        <a:t>2</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798733766"/>
                  </a:ext>
                </a:extLst>
              </a:tr>
              <a:tr h="582426">
                <a:tc>
                  <a:txBody>
                    <a:bodyPr/>
                    <a:lstStyle/>
                    <a:p>
                      <a:pPr algn="ctr" rtl="0" fontAlgn="ctr"/>
                      <a:r>
                        <a:rPr lang="en-US" sz="1500" b="1" i="0" u="none" strike="noStrike">
                          <a:solidFill>
                            <a:srgbClr val="000000"/>
                          </a:solidFill>
                          <a:effectLst/>
                          <a:latin typeface="Arial" panose="020B0604020202020204" pitchFamily="34" charset="0"/>
                        </a:rPr>
                        <a:t>Total</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a:solidFill>
                            <a:srgbClr val="000000"/>
                          </a:solidFill>
                          <a:effectLst/>
                          <a:latin typeface="Arial" panose="020B0604020202020204" pitchFamily="34" charset="0"/>
                        </a:rPr>
                        <a:t> </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a:solidFill>
                            <a:srgbClr val="000000"/>
                          </a:solidFill>
                          <a:effectLst/>
                          <a:latin typeface="Arial" panose="020B0604020202020204" pitchFamily="34" charset="0"/>
                        </a:rPr>
                        <a:t>21</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a:solidFill>
                            <a:srgbClr val="000000"/>
                          </a:solidFill>
                          <a:effectLst/>
                          <a:latin typeface="Arial" panose="020B0604020202020204" pitchFamily="34" charset="0"/>
                        </a:rPr>
                        <a:t>25</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a:solidFill>
                            <a:srgbClr val="000000"/>
                          </a:solidFill>
                          <a:effectLst/>
                          <a:latin typeface="Arial" panose="020B0604020202020204" pitchFamily="34" charset="0"/>
                        </a:rPr>
                        <a:t>28</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a:solidFill>
                            <a:srgbClr val="000000"/>
                          </a:solidFill>
                          <a:effectLst/>
                          <a:latin typeface="Arial" panose="020B0604020202020204" pitchFamily="34" charset="0"/>
                        </a:rPr>
                        <a:t>36</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a:solidFill>
                            <a:srgbClr val="000000"/>
                          </a:solidFill>
                          <a:effectLst/>
                          <a:latin typeface="Arial" panose="020B0604020202020204" pitchFamily="34" charset="0"/>
                        </a:rPr>
                        <a:t>39</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500" b="1" i="0" u="none" strike="noStrike" dirty="0">
                          <a:solidFill>
                            <a:srgbClr val="000000"/>
                          </a:solidFill>
                          <a:effectLst/>
                          <a:latin typeface="Arial" panose="020B0604020202020204" pitchFamily="34" charset="0"/>
                        </a:rPr>
                        <a:t>45</a:t>
                      </a:r>
                    </a:p>
                  </a:txBody>
                  <a:tcPr marL="8164" marR="8164" marT="816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3889150932"/>
                  </a:ext>
                </a:extLst>
              </a:tr>
            </a:tbl>
          </a:graphicData>
        </a:graphic>
      </p:graphicFrame>
    </p:spTree>
    <p:extLst>
      <p:ext uri="{BB962C8B-B14F-4D97-AF65-F5344CB8AC3E}">
        <p14:creationId xmlns:p14="http://schemas.microsoft.com/office/powerpoint/2010/main" val="28144808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5B02A9-6C64-4EC3-9ED0-B276A56A78A8}"/>
              </a:ext>
            </a:extLst>
          </p:cNvPr>
          <p:cNvSpPr txBox="1"/>
          <p:nvPr/>
        </p:nvSpPr>
        <p:spPr>
          <a:xfrm>
            <a:off x="4007768" y="2844226"/>
            <a:ext cx="5472608" cy="584775"/>
          </a:xfrm>
          <a:prstGeom prst="rect">
            <a:avLst/>
          </a:prstGeom>
          <a:noFill/>
        </p:spPr>
        <p:txBody>
          <a:bodyPr wrap="square" rtlCol="0">
            <a:spAutoFit/>
          </a:bodyPr>
          <a:lstStyle/>
          <a:p>
            <a:r>
              <a:rPr lang="en-CA" sz="3200" b="1" dirty="0">
                <a:latin typeface="Tahoma" panose="020B0604030504040204" pitchFamily="34" charset="0"/>
                <a:ea typeface="Tahoma" panose="020B0604030504040204" pitchFamily="34" charset="0"/>
                <a:cs typeface="Tahoma" panose="020B0604030504040204" pitchFamily="34" charset="0"/>
              </a:rPr>
              <a:t>Financial Highlights</a:t>
            </a:r>
          </a:p>
        </p:txBody>
      </p:sp>
      <p:cxnSp>
        <p:nvCxnSpPr>
          <p:cNvPr id="6" name="Straight Connector 5">
            <a:extLst>
              <a:ext uri="{FF2B5EF4-FFF2-40B4-BE49-F238E27FC236}">
                <a16:creationId xmlns:a16="http://schemas.microsoft.com/office/drawing/2014/main" id="{60101496-4658-458F-AA1A-0563E066E38D}"/>
              </a:ext>
            </a:extLst>
          </p:cNvPr>
          <p:cNvCxnSpPr/>
          <p:nvPr/>
        </p:nvCxnSpPr>
        <p:spPr>
          <a:xfrm>
            <a:off x="2351584" y="3789040"/>
            <a:ext cx="7128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lide Number Placeholder 2"/>
          <p:cNvSpPr>
            <a:spLocks noGrp="1"/>
          </p:cNvSpPr>
          <p:nvPr>
            <p:ph type="sldNum" sz="quarter" idx="12"/>
          </p:nvPr>
        </p:nvSpPr>
        <p:spPr>
          <a:xfrm>
            <a:off x="8737600" y="6248400"/>
            <a:ext cx="2540000" cy="457200"/>
          </a:xfrm>
        </p:spPr>
        <p:txBody>
          <a:bodyPr/>
          <a:lstStyle/>
          <a:p>
            <a:pPr>
              <a:defRPr/>
            </a:pPr>
            <a:fld id="{3134EB71-86F0-4C4A-A6AC-AD040A45DF73}" type="slidenum">
              <a:rPr lang="en-US" altLang="en-US" smtClean="0"/>
              <a:t>19</a:t>
            </a:fld>
            <a:endParaRPr lang="en-US" alt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802995"/>
            <a:ext cx="7552258" cy="609600"/>
          </a:xfrm>
        </p:spPr>
        <p:txBody>
          <a:bodyPr/>
          <a:lstStyle/>
          <a:p>
            <a:pPr algn="l"/>
            <a:r>
              <a:rPr lang="en-US" sz="2400" b="1" dirty="0">
                <a:latin typeface="Calibri" panose="020F0502020204030204" pitchFamily="34" charset="0"/>
                <a:cs typeface="Calibri" panose="020F0502020204030204" pitchFamily="34" charset="0"/>
              </a:rPr>
              <a:t>Caution Concerning Forward Looking Statements</a:t>
            </a:r>
          </a:p>
        </p:txBody>
      </p:sp>
      <p:sp>
        <p:nvSpPr>
          <p:cNvPr id="3" name="Content Placeholder 2"/>
          <p:cNvSpPr>
            <a:spLocks noGrp="1"/>
          </p:cNvSpPr>
          <p:nvPr>
            <p:ph idx="1"/>
          </p:nvPr>
        </p:nvSpPr>
        <p:spPr>
          <a:xfrm>
            <a:off x="2783632" y="1916832"/>
            <a:ext cx="7772400" cy="4114800"/>
          </a:xfrm>
        </p:spPr>
        <p:txBody>
          <a:bodyPr/>
          <a:lstStyle/>
          <a:p>
            <a:pPr marL="0" indent="0" algn="just">
              <a:buNone/>
            </a:pPr>
            <a:r>
              <a:rPr lang="en-US" sz="1100" dirty="0">
                <a:latin typeface="Calibri" panose="020F0502020204030204" pitchFamily="34" charset="0"/>
                <a:cs typeface="Calibri" panose="020F0502020204030204" pitchFamily="34" charset="0"/>
              </a:rPr>
              <a:t>This presentation includes certain forward-looking statements that are based upon current expectations which involve risks and uncertainties associated with our business and the environment in which the business operates. Any statements contained herein that are not statements of historical facts may be deemed to be forward-looking statements including those identified by the expressions “anticipate”, “believe”, “plan”, “estimate”, “expect”, “intend”, “project” and similar expressions to the extent they relate to the Company or its management.  The forward-looking statements are not historical facts, but reflect Cargojet’s current expectations regarding future results or events. These forward-looking statements are subject to a number of risks and uncertainties that could cause actual results or events to differ materially from current expectations. Examples of the factors that can affect the results are government regulations, competition, seasonal fluctuations, international trade, weather patterns, retention of key personnel, labour relations, terrorist activity, general industry condition and economic sensitivity, the Company’s ability to manage growth and profitability, fuel prices, other cost controls and foreign exchange fluctuations, and capability of maintaining its fleet. The risk and uncertainties are detailed in the “Risk Factors” section of the MD&amp;A for the three month period and the year ended December 31, 2020 dated March 1, 2021 which was filed with SEDAR at www.sedar.com and the Company is not aware of any significant changes to its risk factors from those disclosed at that time.</a:t>
            </a:r>
          </a:p>
          <a:p>
            <a:pPr marL="0" indent="0">
              <a:buNone/>
            </a:pPr>
            <a:endParaRPr lang="en-US" sz="1100" dirty="0">
              <a:latin typeface="Calibri" panose="020F0502020204030204" pitchFamily="34" charset="0"/>
              <a:cs typeface="Calibri" panose="020F0502020204030204" pitchFamily="34" charset="0"/>
            </a:endParaRPr>
          </a:p>
          <a:p>
            <a:pPr marL="0" indent="0" algn="just">
              <a:buNone/>
            </a:pPr>
            <a:r>
              <a:rPr lang="en-US" sz="1100" dirty="0">
                <a:latin typeface="Calibri" panose="020F0502020204030204" pitchFamily="34" charset="0"/>
                <a:cs typeface="Calibri" panose="020F0502020204030204" pitchFamily="34" charset="0"/>
              </a:rPr>
              <a:t>Forward looking statements are based on a number of material factors, expectations or assumptions of the Company which have been used to develop such statements and information but which may prove to be incorrect. Although the Company believes that the expectations reflected in such forward-looking statements or information are reasonable, undue reliance should not be placed on forward-looking statements because the Company can give no assurance that such expectations will prove  to be correct. The statements are based on the following factors:  the continued and timely development of infrastructure, continued availability of debt financing and cash flow, future commodity prices, currency, exchange and interest rates, regulatory framework regarding taxes and environmental matters in the jurisdictions in which the Company operates.</a:t>
            </a:r>
          </a:p>
          <a:p>
            <a:pPr marL="0" indent="0">
              <a:buNone/>
            </a:pPr>
            <a:endParaRPr lang="en-US" sz="1100" dirty="0">
              <a:latin typeface="Calibri" panose="020F0502020204030204" pitchFamily="34" charset="0"/>
              <a:cs typeface="Calibri" panose="020F0502020204030204" pitchFamily="34" charset="0"/>
            </a:endParaRPr>
          </a:p>
          <a:p>
            <a:pPr marL="0" indent="0" algn="just">
              <a:buNone/>
            </a:pPr>
            <a:r>
              <a:rPr lang="en-US" sz="1100" dirty="0">
                <a:latin typeface="Calibri" panose="020F0502020204030204" pitchFamily="34" charset="0"/>
                <a:cs typeface="Calibri" panose="020F0502020204030204" pitchFamily="34" charset="0"/>
              </a:rPr>
              <a:t>This document contains forward-looking statements that reflect management’s current expectations related to matters such as future financial performance and liquidity and capital resources of the Company. </a:t>
            </a:r>
          </a:p>
        </p:txBody>
      </p:sp>
      <p:sp>
        <p:nvSpPr>
          <p:cNvPr id="5" name="Slide Number Placeholder 4"/>
          <p:cNvSpPr>
            <a:spLocks noGrp="1"/>
          </p:cNvSpPr>
          <p:nvPr>
            <p:ph type="sldNum" sz="quarter" idx="12"/>
          </p:nvPr>
        </p:nvSpPr>
        <p:spPr/>
        <p:txBody>
          <a:bodyPr/>
          <a:lstStyle/>
          <a:p>
            <a:pPr>
              <a:defRPr/>
            </a:pPr>
            <a:fld id="{DEF01E37-7F33-46A0-A8E8-33DAC5600108}" type="slidenum">
              <a:rPr lang="en-US" altLang="en-US" smtClean="0"/>
              <a:t>2</a:t>
            </a:fld>
            <a:endParaRPr lang="en-US" altLang="en-US" dirty="0"/>
          </a:p>
        </p:txBody>
      </p:sp>
      <p:cxnSp>
        <p:nvCxnSpPr>
          <p:cNvPr id="6" name="Straight Connector 5">
            <a:extLst>
              <a:ext uri="{FF2B5EF4-FFF2-40B4-BE49-F238E27FC236}">
                <a16:creationId xmlns:a16="http://schemas.microsoft.com/office/drawing/2014/main" id="{F0F35899-DA95-48E8-B796-E86CBA68566F}"/>
              </a:ext>
            </a:extLst>
          </p:cNvPr>
          <p:cNvCxnSpPr>
            <a:cxnSpLocks/>
          </p:cNvCxnSpPr>
          <p:nvPr/>
        </p:nvCxnSpPr>
        <p:spPr>
          <a:xfrm>
            <a:off x="2855640" y="1484784"/>
            <a:ext cx="7272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6205175-65E1-4B10-89C8-58994259C1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4"/>
            <a:ext cx="2021738" cy="6940293"/>
          </a:xfrm>
          <a:prstGeom prst="rect">
            <a:avLst/>
          </a:prstGeom>
        </p:spPr>
      </p:pic>
      <p:pic>
        <p:nvPicPr>
          <p:cNvPr id="9" name="Picture 8">
            <a:extLst>
              <a:ext uri="{FF2B5EF4-FFF2-40B4-BE49-F238E27FC236}">
                <a16:creationId xmlns:a16="http://schemas.microsoft.com/office/drawing/2014/main" id="{32959F2B-A0AF-4B7C-BBEF-15117E02D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pic>
        <p:nvPicPr>
          <p:cNvPr id="12" name="Picture 11">
            <a:extLst>
              <a:ext uri="{FF2B5EF4-FFF2-40B4-BE49-F238E27FC236}">
                <a16:creationId xmlns:a16="http://schemas.microsoft.com/office/drawing/2014/main" id="{10906EBB-84B4-4B21-A674-432480EC0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spTree>
    <p:extLst>
      <p:ext uri="{BB962C8B-B14F-4D97-AF65-F5344CB8AC3E}">
        <p14:creationId xmlns:p14="http://schemas.microsoft.com/office/powerpoint/2010/main" val="9056753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134EB71-86F0-4C4A-A6AC-AD040A45DF73}" type="slidenum">
              <a:rPr lang="en-US" altLang="en-US" smtClean="0"/>
              <a:t>20</a:t>
            </a:fld>
            <a:endParaRPr lang="en-US" altLang="en-US" dirty="0"/>
          </a:p>
        </p:txBody>
      </p:sp>
      <p:sp>
        <p:nvSpPr>
          <p:cNvPr id="7" name="Rectangle 5"/>
          <p:cNvSpPr txBox="1">
            <a:spLocks noChangeArrowheads="1"/>
          </p:cNvSpPr>
          <p:nvPr/>
        </p:nvSpPr>
        <p:spPr bwMode="auto">
          <a:xfrm>
            <a:off x="2884011" y="5768803"/>
            <a:ext cx="7772400" cy="9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Aft>
                <a:spcPts val="600"/>
              </a:spcAft>
            </a:pPr>
            <a:r>
              <a:rPr lang="en-US" altLang="en-US" sz="1400" dirty="0">
                <a:latin typeface="Calibri" panose="020F0502020204030204" pitchFamily="34" charset="0"/>
                <a:cs typeface="Calibri" panose="020F0502020204030204" pitchFamily="34" charset="0"/>
              </a:rPr>
              <a:t>The </a:t>
            </a:r>
            <a:r>
              <a:rPr lang="en-US" altLang="en-US" sz="1400" dirty="0" err="1">
                <a:latin typeface="Calibri" panose="020F0502020204030204" pitchFamily="34" charset="0"/>
                <a:cs typeface="Calibri" panose="020F0502020204030204" pitchFamily="34" charset="0"/>
              </a:rPr>
              <a:t>Covid</a:t>
            </a:r>
            <a:r>
              <a:rPr lang="en-US" altLang="en-US" sz="1400" dirty="0">
                <a:latin typeface="Calibri" panose="020F0502020204030204" pitchFamily="34" charset="0"/>
                <a:cs typeface="Calibri" panose="020F0502020204030204" pitchFamily="34" charset="0"/>
              </a:rPr>
              <a:t> pandemic has resulted in a sharp increase in </a:t>
            </a:r>
            <a:r>
              <a:rPr lang="en-US" altLang="en-US" sz="1400" dirty="0" err="1">
                <a:latin typeface="Calibri" panose="020F0502020204030204" pitchFamily="34" charset="0"/>
                <a:cs typeface="Calibri" panose="020F0502020204030204" pitchFamily="34" charset="0"/>
              </a:rPr>
              <a:t>adhoc</a:t>
            </a:r>
            <a:r>
              <a:rPr lang="en-US" altLang="en-US" sz="1400" dirty="0">
                <a:latin typeface="Calibri" panose="020F0502020204030204" pitchFamily="34" charset="0"/>
                <a:cs typeface="Calibri" panose="020F0502020204030204" pitchFamily="34" charset="0"/>
              </a:rPr>
              <a:t> charter and ACMI demand.</a:t>
            </a:r>
          </a:p>
          <a:p>
            <a:pPr>
              <a:spcAft>
                <a:spcPts val="600"/>
              </a:spcAft>
            </a:pPr>
            <a:r>
              <a:rPr lang="en-US" altLang="en-US" sz="1400" dirty="0" err="1">
                <a:latin typeface="Calibri" panose="020F0502020204030204" pitchFamily="34" charset="0"/>
                <a:cs typeface="Calibri" panose="020F0502020204030204" pitchFamily="34" charset="0"/>
              </a:rPr>
              <a:t>Cargojet’s</a:t>
            </a:r>
            <a:r>
              <a:rPr lang="en-US" altLang="en-US" sz="1400" dirty="0">
                <a:latin typeface="Calibri" panose="020F0502020204030204" pitchFamily="34" charset="0"/>
                <a:cs typeface="Calibri" panose="020F0502020204030204" pitchFamily="34" charset="0"/>
              </a:rPr>
              <a:t> “Peak Season” in Q4 reflects the holiday shopping season beginning in late November.</a:t>
            </a:r>
          </a:p>
          <a:p>
            <a:pPr>
              <a:spcAft>
                <a:spcPts val="600"/>
              </a:spcAft>
            </a:pPr>
            <a:r>
              <a:rPr lang="en-US" altLang="en-US" sz="1400" dirty="0">
                <a:latin typeface="Calibri" panose="020F0502020204030204" pitchFamily="34" charset="0"/>
                <a:cs typeface="Calibri" panose="020F0502020204030204" pitchFamily="34" charset="0"/>
              </a:rPr>
              <a:t>The growth of e-commerce is the key driver of Domestic volume and revenue growth</a:t>
            </a:r>
          </a:p>
          <a:p>
            <a:pPr>
              <a:spcAft>
                <a:spcPts val="600"/>
              </a:spcAft>
              <a:buNone/>
            </a:pPr>
            <a:endParaRPr lang="en-US" altLang="en-US" sz="800" dirty="0">
              <a:latin typeface="Times New Roman" pitchFamily="18" charset="0"/>
              <a:cs typeface="Tahoma" pitchFamily="34" charset="0"/>
            </a:endParaRPr>
          </a:p>
        </p:txBody>
      </p:sp>
      <p:sp>
        <p:nvSpPr>
          <p:cNvPr id="8" name="TextBox 7">
            <a:extLst>
              <a:ext uri="{FF2B5EF4-FFF2-40B4-BE49-F238E27FC236}">
                <a16:creationId xmlns:a16="http://schemas.microsoft.com/office/drawing/2014/main" id="{CBA119F3-5132-4150-A3E9-1FDD851C2384}"/>
              </a:ext>
            </a:extLst>
          </p:cNvPr>
          <p:cNvSpPr txBox="1"/>
          <p:nvPr/>
        </p:nvSpPr>
        <p:spPr>
          <a:xfrm>
            <a:off x="2922127" y="598692"/>
            <a:ext cx="6888295"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Quarterly Revenue and Adjusted EBITDA</a:t>
            </a:r>
          </a:p>
        </p:txBody>
      </p:sp>
      <p:cxnSp>
        <p:nvCxnSpPr>
          <p:cNvPr id="10" name="Straight Connector 9">
            <a:extLst>
              <a:ext uri="{FF2B5EF4-FFF2-40B4-BE49-F238E27FC236}">
                <a16:creationId xmlns:a16="http://schemas.microsoft.com/office/drawing/2014/main" id="{0EABCE91-D59A-426C-BE93-43B7DD0FA478}"/>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68AD568-7AD1-4861-A8B7-E5B7D79E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7"/>
            <a:ext cx="2021732" cy="6940276"/>
          </a:xfrm>
          <a:prstGeom prst="rect">
            <a:avLst/>
          </a:prstGeom>
        </p:spPr>
      </p:pic>
      <p:pic>
        <p:nvPicPr>
          <p:cNvPr id="12" name="Picture 11">
            <a:extLst>
              <a:ext uri="{FF2B5EF4-FFF2-40B4-BE49-F238E27FC236}">
                <a16:creationId xmlns:a16="http://schemas.microsoft.com/office/drawing/2014/main" id="{23CA3807-0B41-49B0-9409-FF5747824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3" name="Picture 12">
            <a:extLst>
              <a:ext uri="{FF2B5EF4-FFF2-40B4-BE49-F238E27FC236}">
                <a16:creationId xmlns:a16="http://schemas.microsoft.com/office/drawing/2014/main" id="{AF784A6E-DF21-473D-8D21-4E7A385383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graphicFrame>
        <p:nvGraphicFramePr>
          <p:cNvPr id="16" name="Chart 15">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237429393"/>
              </p:ext>
            </p:extLst>
          </p:nvPr>
        </p:nvGraphicFramePr>
        <p:xfrm>
          <a:off x="2884011" y="1374051"/>
          <a:ext cx="7676485" cy="41431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709305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txBox="1">
            <a:spLocks noChangeArrowheads="1"/>
          </p:cNvSpPr>
          <p:nvPr/>
        </p:nvSpPr>
        <p:spPr bwMode="auto">
          <a:xfrm>
            <a:off x="3025422" y="5536431"/>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Aft>
                <a:spcPts val="600"/>
              </a:spcAft>
            </a:pPr>
            <a:r>
              <a:rPr lang="en-US" altLang="en-US" sz="1400" dirty="0">
                <a:latin typeface="Calibri" panose="020F0502020204030204" pitchFamily="34" charset="0"/>
                <a:cs typeface="Calibri" panose="020F0502020204030204" pitchFamily="34" charset="0"/>
              </a:rPr>
              <a:t>Cargojet’s revenues growth is driven by e-commerce and new ACMI routes flown between Canada, Europe, the US and Mexico.</a:t>
            </a:r>
          </a:p>
          <a:p>
            <a:pPr>
              <a:spcAft>
                <a:spcPts val="600"/>
              </a:spcAft>
            </a:pPr>
            <a:r>
              <a:rPr lang="en-US" altLang="en-US" sz="1400" dirty="0">
                <a:latin typeface="Calibri" panose="020F0502020204030204" pitchFamily="34" charset="0"/>
                <a:cs typeface="Calibri" panose="020F0502020204030204" pitchFamily="34" charset="0"/>
              </a:rPr>
              <a:t>The growth of e-commerce continues to drive Domestic and ACMI revenues.</a:t>
            </a:r>
          </a:p>
          <a:p>
            <a:pPr>
              <a:spcAft>
                <a:spcPts val="600"/>
              </a:spcAft>
              <a:buNone/>
            </a:pPr>
            <a:endParaRPr lang="en-US" altLang="en-US" sz="800" dirty="0">
              <a:latin typeface="Times New Roman" pitchFamily="18" charset="0"/>
              <a:cs typeface="Tahoma" pitchFamily="34" charset="0"/>
            </a:endParaRPr>
          </a:p>
        </p:txBody>
      </p:sp>
      <p:sp>
        <p:nvSpPr>
          <p:cNvPr id="2" name="Slide Number Placeholder 1"/>
          <p:cNvSpPr>
            <a:spLocks noGrp="1"/>
          </p:cNvSpPr>
          <p:nvPr>
            <p:ph type="sldNum" sz="quarter" idx="12"/>
          </p:nvPr>
        </p:nvSpPr>
        <p:spPr/>
        <p:txBody>
          <a:bodyPr/>
          <a:lstStyle/>
          <a:p>
            <a:pPr>
              <a:defRPr/>
            </a:pPr>
            <a:fld id="{A300EEBD-9BC9-4E81-A91B-0BA91E022DA4}" type="slidenum">
              <a:rPr lang="en-US" altLang="en-US" smtClean="0"/>
              <a:t>21</a:t>
            </a:fld>
            <a:endParaRPr lang="en-US" altLang="en-US" dirty="0"/>
          </a:p>
        </p:txBody>
      </p:sp>
      <p:sp>
        <p:nvSpPr>
          <p:cNvPr id="9" name="TextBox 8">
            <a:extLst>
              <a:ext uri="{FF2B5EF4-FFF2-40B4-BE49-F238E27FC236}">
                <a16:creationId xmlns:a16="http://schemas.microsoft.com/office/drawing/2014/main" id="{C58B4BCC-1A4B-4282-B8AF-A31ABF8FE6E2}"/>
              </a:ext>
            </a:extLst>
          </p:cNvPr>
          <p:cNvSpPr txBox="1"/>
          <p:nvPr/>
        </p:nvSpPr>
        <p:spPr>
          <a:xfrm>
            <a:off x="2922127" y="598692"/>
            <a:ext cx="7813369" cy="461665"/>
          </a:xfrm>
          <a:prstGeom prst="rect">
            <a:avLst/>
          </a:prstGeom>
          <a:noFill/>
        </p:spPr>
        <p:txBody>
          <a:bodyPr wrap="square" rtlCol="0">
            <a:spAutoFit/>
          </a:bodyPr>
          <a:lstStyle/>
          <a:p>
            <a:r>
              <a:rPr lang="en-CA" b="1" dirty="0">
                <a:latin typeface="Calibri" panose="020F0502020204030204" pitchFamily="34" charset="0"/>
                <a:ea typeface="Tahoma" panose="020B0604030504040204" pitchFamily="34" charset="0"/>
                <a:cs typeface="Calibri" panose="020F0502020204030204" pitchFamily="34" charset="0"/>
              </a:rPr>
              <a:t>Cargojet Has Achieved New Levels of Revenue &amp; Cashflow</a:t>
            </a:r>
          </a:p>
        </p:txBody>
      </p:sp>
      <p:cxnSp>
        <p:nvCxnSpPr>
          <p:cNvPr id="10" name="Straight Connector 9">
            <a:extLst>
              <a:ext uri="{FF2B5EF4-FFF2-40B4-BE49-F238E27FC236}">
                <a16:creationId xmlns:a16="http://schemas.microsoft.com/office/drawing/2014/main" id="{9EC5AAF7-301B-4706-8B18-4BB6CE9C0632}"/>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67C8FF7-D025-4402-9B8B-C0F3D275D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27375"/>
            <a:ext cx="2021732" cy="6940272"/>
          </a:xfrm>
          <a:prstGeom prst="rect">
            <a:avLst/>
          </a:prstGeom>
        </p:spPr>
      </p:pic>
      <p:pic>
        <p:nvPicPr>
          <p:cNvPr id="12" name="Picture 11">
            <a:extLst>
              <a:ext uri="{FF2B5EF4-FFF2-40B4-BE49-F238E27FC236}">
                <a16:creationId xmlns:a16="http://schemas.microsoft.com/office/drawing/2014/main" id="{34BB381B-4E0F-4D10-B5D6-AAD0C586A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3" name="Picture 12">
            <a:extLst>
              <a:ext uri="{FF2B5EF4-FFF2-40B4-BE49-F238E27FC236}">
                <a16:creationId xmlns:a16="http://schemas.microsoft.com/office/drawing/2014/main" id="{5AC28596-78AB-420C-BCF5-AE0C92E4D2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graphicFrame>
        <p:nvGraphicFramePr>
          <p:cNvPr id="16" name="Chart 15">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611945663"/>
              </p:ext>
            </p:extLst>
          </p:nvPr>
        </p:nvGraphicFramePr>
        <p:xfrm>
          <a:off x="3553197" y="1417494"/>
          <a:ext cx="6381750" cy="38631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63295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5"/>
          <p:cNvSpPr txBox="1">
            <a:spLocks noChangeArrowheads="1"/>
          </p:cNvSpPr>
          <p:nvPr/>
        </p:nvSpPr>
        <p:spPr bwMode="auto">
          <a:xfrm>
            <a:off x="2848241" y="5112312"/>
            <a:ext cx="7702624" cy="16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r>
              <a:rPr lang="en-US" altLang="en-US" sz="1400" dirty="0">
                <a:latin typeface="Calibri" panose="020F0502020204030204" pitchFamily="34" charset="0"/>
                <a:cs typeface="Calibri" panose="020F0502020204030204" pitchFamily="34" charset="0"/>
              </a:rPr>
              <a:t>Domestic revenues have increased due to the CPGOC contract and tremendous e-commerce growth.  Domestic revenues are net of contract amortization costs.</a:t>
            </a:r>
          </a:p>
          <a:p>
            <a:r>
              <a:rPr lang="en-US" altLang="en-US" sz="1400" dirty="0">
                <a:latin typeface="Calibri" panose="020F0502020204030204" pitchFamily="34" charset="0"/>
                <a:cs typeface="Calibri" panose="020F0502020204030204" pitchFamily="34" charset="0"/>
              </a:rPr>
              <a:t>Surcharge revenues are comprised primarily of fuel surcharges from core customers that are 100% variable based on the price of fuel.  Surcharges revenues also include amounts for navigation and pass-through costs for some ACMI charters.</a:t>
            </a:r>
          </a:p>
        </p:txBody>
      </p:sp>
      <p:sp>
        <p:nvSpPr>
          <p:cNvPr id="2" name="Slide Number Placeholder 1"/>
          <p:cNvSpPr>
            <a:spLocks noGrp="1"/>
          </p:cNvSpPr>
          <p:nvPr>
            <p:ph type="sldNum" sz="quarter" idx="12"/>
          </p:nvPr>
        </p:nvSpPr>
        <p:spPr/>
        <p:txBody>
          <a:bodyPr/>
          <a:lstStyle/>
          <a:p>
            <a:pPr>
              <a:defRPr/>
            </a:pPr>
            <a:fld id="{71CEB47C-D2FF-4600-B070-CBECFE22C3CE}" type="slidenum">
              <a:rPr lang="en-US" altLang="en-US" smtClean="0"/>
              <a:t>22</a:t>
            </a:fld>
            <a:endParaRPr lang="en-US" altLang="en-US" dirty="0"/>
          </a:p>
        </p:txBody>
      </p:sp>
      <p:sp>
        <p:nvSpPr>
          <p:cNvPr id="9" name="TextBox 8">
            <a:extLst>
              <a:ext uri="{FF2B5EF4-FFF2-40B4-BE49-F238E27FC236}">
                <a16:creationId xmlns:a16="http://schemas.microsoft.com/office/drawing/2014/main" id="{22B835B6-A5B2-41DD-A45C-2BA4001AECAB}"/>
              </a:ext>
            </a:extLst>
          </p:cNvPr>
          <p:cNvSpPr txBox="1"/>
          <p:nvPr/>
        </p:nvSpPr>
        <p:spPr>
          <a:xfrm>
            <a:off x="2922127" y="598692"/>
            <a:ext cx="6888295"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Domestic Revenues</a:t>
            </a:r>
          </a:p>
        </p:txBody>
      </p:sp>
      <p:cxnSp>
        <p:nvCxnSpPr>
          <p:cNvPr id="10" name="Straight Connector 9">
            <a:extLst>
              <a:ext uri="{FF2B5EF4-FFF2-40B4-BE49-F238E27FC236}">
                <a16:creationId xmlns:a16="http://schemas.microsoft.com/office/drawing/2014/main" id="{EDDB5335-546C-4BA0-9C07-8E93BADD3C7C}"/>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8877C1-6D3C-4DB9-B2AD-416A0D142E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27377"/>
            <a:ext cx="2021732" cy="6940276"/>
          </a:xfrm>
          <a:prstGeom prst="rect">
            <a:avLst/>
          </a:prstGeom>
        </p:spPr>
      </p:pic>
      <p:pic>
        <p:nvPicPr>
          <p:cNvPr id="12" name="Picture 11">
            <a:extLst>
              <a:ext uri="{FF2B5EF4-FFF2-40B4-BE49-F238E27FC236}">
                <a16:creationId xmlns:a16="http://schemas.microsoft.com/office/drawing/2014/main" id="{95DA5E8C-577B-4D6D-B8D9-1190F78F5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3" name="Picture 12">
            <a:extLst>
              <a:ext uri="{FF2B5EF4-FFF2-40B4-BE49-F238E27FC236}">
                <a16:creationId xmlns:a16="http://schemas.microsoft.com/office/drawing/2014/main" id="{5F217EE5-4805-46AE-98CB-2D1523D96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graphicFrame>
        <p:nvGraphicFramePr>
          <p:cNvPr id="14" name="Chart 13">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159675989"/>
              </p:ext>
            </p:extLst>
          </p:nvPr>
        </p:nvGraphicFramePr>
        <p:xfrm>
          <a:off x="3287688" y="1355939"/>
          <a:ext cx="6984776" cy="36386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71930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5"/>
          <p:cNvSpPr txBox="1">
            <a:spLocks noChangeArrowheads="1"/>
          </p:cNvSpPr>
          <p:nvPr/>
        </p:nvSpPr>
        <p:spPr bwMode="auto">
          <a:xfrm>
            <a:off x="2922127" y="4999006"/>
            <a:ext cx="8214433" cy="152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ts val="0"/>
              </a:spcBef>
              <a:spcAft>
                <a:spcPts val="0"/>
              </a:spcAft>
            </a:pPr>
            <a:r>
              <a:rPr lang="en-US" sz="1400" kern="0" dirty="0">
                <a:latin typeface="Calibri" panose="020F0502020204030204" pitchFamily="34" charset="0"/>
                <a:ea typeface="Tahoma" panose="020B0604030504040204" pitchFamily="34" charset="0"/>
                <a:cs typeface="Calibri" panose="020F0502020204030204" pitchFamily="34" charset="0"/>
              </a:rPr>
              <a:t>Cargojet operates 12 ACMI routes between Canada, US and Mexico.  An additional route to Europe and two domestic route were added in October 2021.</a:t>
            </a:r>
          </a:p>
          <a:p>
            <a:pPr>
              <a:spcBef>
                <a:spcPts val="0"/>
              </a:spcBef>
              <a:spcAft>
                <a:spcPts val="0"/>
              </a:spcAft>
            </a:pPr>
            <a:r>
              <a:rPr lang="en-US" sz="1400" kern="0" dirty="0">
                <a:latin typeface="Calibri" panose="020F0502020204030204" pitchFamily="34" charset="0"/>
                <a:ea typeface="Tahoma" panose="020B0604030504040204" pitchFamily="34" charset="0"/>
                <a:cs typeface="Calibri" panose="020F0502020204030204" pitchFamily="34" charset="0"/>
              </a:rPr>
              <a:t>The increase in All-in Charter revenues in 2020 was due primarily to flights to China to supply Canadian governments with PPE</a:t>
            </a:r>
          </a:p>
          <a:p>
            <a:pPr>
              <a:spcBef>
                <a:spcPts val="0"/>
              </a:spcBef>
              <a:spcAft>
                <a:spcPts val="1200"/>
              </a:spcAft>
            </a:pPr>
            <a:r>
              <a:rPr lang="en-US" sz="1400" kern="0" dirty="0">
                <a:latin typeface="Calibri" panose="020F0502020204030204" pitchFamily="34" charset="0"/>
                <a:ea typeface="Tahoma" panose="020B0604030504040204" pitchFamily="34" charset="0"/>
                <a:cs typeface="Calibri" panose="020F0502020204030204" pitchFamily="34" charset="0"/>
              </a:rPr>
              <a:t>ACMI revenues produce a relatively high EBITDA margin since flight costs such as fuel, navigation charges, landing fees and ground handling charges are borne directly by the customer.</a:t>
            </a:r>
          </a:p>
        </p:txBody>
      </p:sp>
      <p:sp>
        <p:nvSpPr>
          <p:cNvPr id="2" name="Slide Number Placeholder 1"/>
          <p:cNvSpPr>
            <a:spLocks noGrp="1"/>
          </p:cNvSpPr>
          <p:nvPr>
            <p:ph type="sldNum" sz="quarter" idx="12"/>
          </p:nvPr>
        </p:nvSpPr>
        <p:spPr/>
        <p:txBody>
          <a:bodyPr/>
          <a:lstStyle/>
          <a:p>
            <a:pPr>
              <a:defRPr/>
            </a:pPr>
            <a:fld id="{1884E6D5-ACA2-49BD-ADA1-F8D907B3F596}" type="slidenum">
              <a:rPr lang="en-US" altLang="en-US" smtClean="0"/>
              <a:t>23</a:t>
            </a:fld>
            <a:endParaRPr lang="en-US" altLang="en-US" dirty="0"/>
          </a:p>
        </p:txBody>
      </p:sp>
      <p:sp>
        <p:nvSpPr>
          <p:cNvPr id="8" name="TextBox 7">
            <a:extLst>
              <a:ext uri="{FF2B5EF4-FFF2-40B4-BE49-F238E27FC236}">
                <a16:creationId xmlns:a16="http://schemas.microsoft.com/office/drawing/2014/main" id="{8B8A5CEA-6AF2-4D2D-8A51-57D4B8E6E4A8}"/>
              </a:ext>
            </a:extLst>
          </p:cNvPr>
          <p:cNvSpPr txBox="1"/>
          <p:nvPr/>
        </p:nvSpPr>
        <p:spPr>
          <a:xfrm>
            <a:off x="2922127" y="598692"/>
            <a:ext cx="6888295"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ACMI and </a:t>
            </a:r>
            <a:r>
              <a:rPr lang="en-CA" sz="2800" b="1" dirty="0" err="1">
                <a:latin typeface="Calibri" panose="020F0502020204030204" pitchFamily="34" charset="0"/>
                <a:ea typeface="Tahoma" panose="020B0604030504040204" pitchFamily="34" charset="0"/>
                <a:cs typeface="Calibri" panose="020F0502020204030204" pitchFamily="34" charset="0"/>
              </a:rPr>
              <a:t>Adhoc</a:t>
            </a:r>
            <a:r>
              <a:rPr lang="en-CA" sz="2800" b="1" dirty="0">
                <a:latin typeface="Calibri" panose="020F0502020204030204" pitchFamily="34" charset="0"/>
                <a:ea typeface="Tahoma" panose="020B0604030504040204" pitchFamily="34" charset="0"/>
                <a:cs typeface="Calibri" panose="020F0502020204030204" pitchFamily="34" charset="0"/>
              </a:rPr>
              <a:t> Charter Revenues</a:t>
            </a:r>
          </a:p>
        </p:txBody>
      </p:sp>
      <p:cxnSp>
        <p:nvCxnSpPr>
          <p:cNvPr id="9" name="Straight Connector 8">
            <a:extLst>
              <a:ext uri="{FF2B5EF4-FFF2-40B4-BE49-F238E27FC236}">
                <a16:creationId xmlns:a16="http://schemas.microsoft.com/office/drawing/2014/main" id="{1732EED6-E11C-4C98-BE7F-8D50EABDCAE3}"/>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EEFF48-3184-4791-88CA-6D26D97F28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0" y="-27375"/>
            <a:ext cx="2021732" cy="6940272"/>
          </a:xfrm>
          <a:prstGeom prst="rect">
            <a:avLst/>
          </a:prstGeom>
        </p:spPr>
      </p:pic>
      <p:pic>
        <p:nvPicPr>
          <p:cNvPr id="11" name="Picture 10">
            <a:extLst>
              <a:ext uri="{FF2B5EF4-FFF2-40B4-BE49-F238E27FC236}">
                <a16:creationId xmlns:a16="http://schemas.microsoft.com/office/drawing/2014/main" id="{AAD923CC-1B83-4C7C-8FA8-78089C82C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2" name="Picture 11">
            <a:extLst>
              <a:ext uri="{FF2B5EF4-FFF2-40B4-BE49-F238E27FC236}">
                <a16:creationId xmlns:a16="http://schemas.microsoft.com/office/drawing/2014/main" id="{CD6AA808-80AD-49B3-9E01-233639D97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graphicFrame>
        <p:nvGraphicFramePr>
          <p:cNvPr id="16" name="Chart 1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213789738"/>
              </p:ext>
            </p:extLst>
          </p:nvPr>
        </p:nvGraphicFramePr>
        <p:xfrm>
          <a:off x="3428672" y="1355940"/>
          <a:ext cx="6627768" cy="35646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31547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077200" y="6248400"/>
            <a:ext cx="1905000" cy="457200"/>
          </a:xfrm>
        </p:spPr>
        <p:txBody>
          <a:bodyPr/>
          <a:lstStyle/>
          <a:p>
            <a:pPr>
              <a:defRPr/>
            </a:pPr>
            <a:fld id="{6178E0CF-A4C8-46A0-9823-62003345FD67}" type="slidenum">
              <a:rPr lang="en-US" altLang="en-US" smtClean="0">
                <a:latin typeface="+mj-lt"/>
              </a:rPr>
              <a:t>24</a:t>
            </a:fld>
            <a:endParaRPr lang="en-US" altLang="en-US" dirty="0">
              <a:latin typeface="+mj-lt"/>
            </a:endParaRPr>
          </a:p>
        </p:txBody>
      </p:sp>
      <p:sp>
        <p:nvSpPr>
          <p:cNvPr id="11" name="TextBox 10">
            <a:extLst>
              <a:ext uri="{FF2B5EF4-FFF2-40B4-BE49-F238E27FC236}">
                <a16:creationId xmlns:a16="http://schemas.microsoft.com/office/drawing/2014/main" id="{BB745492-9260-437E-804E-A3CBE40D9AC0}"/>
              </a:ext>
            </a:extLst>
          </p:cNvPr>
          <p:cNvSpPr txBox="1"/>
          <p:nvPr/>
        </p:nvSpPr>
        <p:spPr>
          <a:xfrm>
            <a:off x="2956939" y="5913365"/>
            <a:ext cx="7531549" cy="369332"/>
          </a:xfrm>
          <a:prstGeom prst="rect">
            <a:avLst/>
          </a:prstGeom>
          <a:noFill/>
        </p:spPr>
        <p:txBody>
          <a:bodyPr wrap="square" rtlCol="0">
            <a:spAutoFit/>
          </a:bodyPr>
          <a:lstStyle/>
          <a:p>
            <a:pPr algn="ctr"/>
            <a:r>
              <a:rPr lang="en-CA" sz="1800" dirty="0">
                <a:latin typeface="Tahoma" panose="020B0604030504040204" pitchFamily="34" charset="0"/>
                <a:ea typeface="Tahoma" panose="020B0604030504040204" pitchFamily="34" charset="0"/>
                <a:cs typeface="Tahoma" panose="020B0604030504040204" pitchFamily="34" charset="0"/>
              </a:rPr>
              <a:t>Cargojet was added to the TSX S&amp;P index in 2019.</a:t>
            </a:r>
          </a:p>
        </p:txBody>
      </p:sp>
      <p:sp>
        <p:nvSpPr>
          <p:cNvPr id="12" name="TextBox 11">
            <a:extLst>
              <a:ext uri="{FF2B5EF4-FFF2-40B4-BE49-F238E27FC236}">
                <a16:creationId xmlns:a16="http://schemas.microsoft.com/office/drawing/2014/main" id="{4F6E2E29-39AD-4C6C-91F2-98AD008DD2A8}"/>
              </a:ext>
            </a:extLst>
          </p:cNvPr>
          <p:cNvSpPr txBox="1"/>
          <p:nvPr/>
        </p:nvSpPr>
        <p:spPr>
          <a:xfrm>
            <a:off x="2922127" y="598692"/>
            <a:ext cx="7813369" cy="523220"/>
          </a:xfrm>
          <a:prstGeom prst="rect">
            <a:avLst/>
          </a:prstGeom>
          <a:noFill/>
        </p:spPr>
        <p:txBody>
          <a:bodyPr wrap="square" rtlCol="0">
            <a:spAutoFit/>
          </a:bodyPr>
          <a:lstStyle/>
          <a:p>
            <a:r>
              <a:rPr lang="en-CA" b="1" dirty="0">
                <a:latin typeface="Calibri" panose="020F0502020204030204" pitchFamily="34" charset="0"/>
                <a:ea typeface="Tahoma" panose="020B0604030504040204" pitchFamily="34" charset="0"/>
                <a:cs typeface="Calibri" panose="020F0502020204030204" pitchFamily="34" charset="0"/>
              </a:rPr>
              <a:t>Market Cap &amp; </a:t>
            </a:r>
            <a:r>
              <a:rPr lang="en-CA" sz="2800" b="1" dirty="0">
                <a:latin typeface="Calibri" panose="020F0502020204030204" pitchFamily="34" charset="0"/>
                <a:ea typeface="Tahoma" panose="020B0604030504040204" pitchFamily="34" charset="0"/>
                <a:cs typeface="Calibri" panose="020F0502020204030204" pitchFamily="34" charset="0"/>
              </a:rPr>
              <a:t>Stock</a:t>
            </a:r>
            <a:r>
              <a:rPr lang="en-CA" b="1" dirty="0">
                <a:latin typeface="Calibri" panose="020F0502020204030204" pitchFamily="34" charset="0"/>
                <a:ea typeface="Tahoma" panose="020B0604030504040204" pitchFamily="34" charset="0"/>
                <a:cs typeface="Calibri" panose="020F0502020204030204" pitchFamily="34" charset="0"/>
              </a:rPr>
              <a:t> Price</a:t>
            </a:r>
          </a:p>
        </p:txBody>
      </p:sp>
      <p:cxnSp>
        <p:nvCxnSpPr>
          <p:cNvPr id="13" name="Straight Connector 12">
            <a:extLst>
              <a:ext uri="{FF2B5EF4-FFF2-40B4-BE49-F238E27FC236}">
                <a16:creationId xmlns:a16="http://schemas.microsoft.com/office/drawing/2014/main" id="{27B4B637-CFCD-4D28-8939-19F716FD0EB2}"/>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9BF6479-72B7-4C39-9CDA-7E5D6DEFD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5"/>
            <a:ext cx="2021732" cy="6940272"/>
          </a:xfrm>
          <a:prstGeom prst="rect">
            <a:avLst/>
          </a:prstGeom>
        </p:spPr>
      </p:pic>
      <p:pic>
        <p:nvPicPr>
          <p:cNvPr id="15" name="Picture 14">
            <a:extLst>
              <a:ext uri="{FF2B5EF4-FFF2-40B4-BE49-F238E27FC236}">
                <a16:creationId xmlns:a16="http://schemas.microsoft.com/office/drawing/2014/main" id="{6C2B39D2-2D5A-480E-B176-7EB8A8EF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6" name="Picture 15">
            <a:extLst>
              <a:ext uri="{FF2B5EF4-FFF2-40B4-BE49-F238E27FC236}">
                <a16:creationId xmlns:a16="http://schemas.microsoft.com/office/drawing/2014/main" id="{439F84A6-32B8-44F2-ABC0-BE610C79EC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graphicFrame>
        <p:nvGraphicFramePr>
          <p:cNvPr id="17" name="Chart 16"/>
          <p:cNvGraphicFramePr>
            <a:graphicFrameLocks/>
          </p:cNvGraphicFramePr>
          <p:nvPr>
            <p:extLst>
              <p:ext uri="{D42A27DB-BD31-4B8C-83A1-F6EECF244321}">
                <p14:modId xmlns:p14="http://schemas.microsoft.com/office/powerpoint/2010/main" val="1395428779"/>
              </p:ext>
            </p:extLst>
          </p:nvPr>
        </p:nvGraphicFramePr>
        <p:xfrm>
          <a:off x="3381374" y="1604962"/>
          <a:ext cx="7107113" cy="36480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650599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3035131" y="4653137"/>
            <a:ext cx="7772400" cy="1713328"/>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r>
              <a:rPr lang="en-US" sz="1600" kern="0" dirty="0">
                <a:latin typeface="Tahoma" panose="020B0604030504040204" pitchFamily="34" charset="0"/>
                <a:ea typeface="Tahoma" panose="020B0604030504040204" pitchFamily="34" charset="0"/>
                <a:cs typeface="Tahoma" panose="020B0604030504040204" pitchFamily="34" charset="0"/>
              </a:rPr>
              <a:t>Total debt is approx. </a:t>
            </a:r>
            <a:r>
              <a:rPr lang="en-US" sz="1600" b="1" kern="0" dirty="0">
                <a:latin typeface="Tahoma" panose="020B0604030504040204" pitchFamily="34" charset="0"/>
                <a:ea typeface="Tahoma" panose="020B0604030504040204" pitchFamily="34" charset="0"/>
                <a:cs typeface="Tahoma" panose="020B0604030504040204" pitchFamily="34" charset="0"/>
              </a:rPr>
              <a:t>1.26x </a:t>
            </a:r>
            <a:r>
              <a:rPr lang="en-US" sz="1600" kern="0" dirty="0">
                <a:latin typeface="Tahoma" panose="020B0604030504040204" pitchFamily="34" charset="0"/>
                <a:ea typeface="Tahoma" panose="020B0604030504040204" pitchFamily="34" charset="0"/>
                <a:cs typeface="Tahoma" panose="020B0604030504040204" pitchFamily="34" charset="0"/>
              </a:rPr>
              <a:t>trailing 12-month Adjusted EBITDAR.</a:t>
            </a:r>
          </a:p>
          <a:p>
            <a:r>
              <a:rPr lang="en-US" sz="1600" kern="0" dirty="0">
                <a:latin typeface="Tahoma" panose="020B0604030504040204" pitchFamily="34" charset="0"/>
                <a:ea typeface="Tahoma" panose="020B0604030504040204" pitchFamily="34" charset="0"/>
                <a:cs typeface="Tahoma" panose="020B0604030504040204" pitchFamily="34" charset="0"/>
              </a:rPr>
              <a:t>Cargojet amended Syndicated Revolver in February 2022 with borrowing limit of $600M with an additional $100M increase on request by Cargojet and approval by lenders and extended maturity date till February 2027.</a:t>
            </a:r>
          </a:p>
          <a:p>
            <a:r>
              <a:rPr lang="en-US" sz="1600" kern="0" dirty="0" err="1">
                <a:latin typeface="Tahoma" panose="020B0604030504040204" pitchFamily="34" charset="0"/>
                <a:ea typeface="Tahoma" panose="020B0604030504040204" pitchFamily="34" charset="0"/>
                <a:cs typeface="Tahoma" panose="020B0604030504040204" pitchFamily="34" charset="0"/>
              </a:rPr>
              <a:t>Cargojet</a:t>
            </a:r>
            <a:r>
              <a:rPr lang="en-US" sz="1600" kern="0" dirty="0">
                <a:latin typeface="Tahoma" panose="020B0604030504040204" pitchFamily="34" charset="0"/>
                <a:ea typeface="Tahoma" panose="020B0604030504040204" pitchFamily="34" charset="0"/>
                <a:cs typeface="Tahoma" panose="020B0604030504040204" pitchFamily="34" charset="0"/>
              </a:rPr>
              <a:t> issued 1,713,500 shares for $365M in February 2021.  Part of the net proceeds were used to pay down the Syndicated Revolver and aircraft leases.</a:t>
            </a:r>
          </a:p>
        </p:txBody>
      </p:sp>
      <p:sp>
        <p:nvSpPr>
          <p:cNvPr id="6" name="Slide Number Placeholder 5"/>
          <p:cNvSpPr>
            <a:spLocks noGrp="1"/>
          </p:cNvSpPr>
          <p:nvPr>
            <p:ph type="sldNum" sz="quarter" idx="12"/>
          </p:nvPr>
        </p:nvSpPr>
        <p:spPr/>
        <p:txBody>
          <a:bodyPr/>
          <a:lstStyle/>
          <a:p>
            <a:pPr>
              <a:defRPr/>
            </a:pPr>
            <a:fld id="{6178E0CF-A4C8-46A0-9823-62003345FD67}" type="slidenum">
              <a:rPr lang="en-US" altLang="en-US" smtClean="0"/>
              <a:t>25</a:t>
            </a:fld>
            <a:endParaRPr lang="en-US" altLang="en-US" dirty="0"/>
          </a:p>
        </p:txBody>
      </p:sp>
      <p:sp>
        <p:nvSpPr>
          <p:cNvPr id="9" name="TextBox 8">
            <a:extLst>
              <a:ext uri="{FF2B5EF4-FFF2-40B4-BE49-F238E27FC236}">
                <a16:creationId xmlns:a16="http://schemas.microsoft.com/office/drawing/2014/main" id="{204C222B-8587-4055-BFC6-781F3B9474E4}"/>
              </a:ext>
            </a:extLst>
          </p:cNvPr>
          <p:cNvSpPr txBox="1"/>
          <p:nvPr/>
        </p:nvSpPr>
        <p:spPr>
          <a:xfrm>
            <a:off x="2826778" y="574261"/>
            <a:ext cx="7998409"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Cargojet Debt at March 31, 2021</a:t>
            </a:r>
          </a:p>
        </p:txBody>
      </p:sp>
      <p:cxnSp>
        <p:nvCxnSpPr>
          <p:cNvPr id="10" name="Straight Connector 9">
            <a:extLst>
              <a:ext uri="{FF2B5EF4-FFF2-40B4-BE49-F238E27FC236}">
                <a16:creationId xmlns:a16="http://schemas.microsoft.com/office/drawing/2014/main" id="{040E3BC2-F85B-4C55-A2D1-E62FF17E2DE5}"/>
              </a:ext>
            </a:extLst>
          </p:cNvPr>
          <p:cNvCxnSpPr>
            <a:cxnSpLocks/>
          </p:cNvCxnSpPr>
          <p:nvPr/>
        </p:nvCxnSpPr>
        <p:spPr>
          <a:xfrm>
            <a:off x="3035131" y="1429689"/>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C625295-0779-4E0A-AC9D-1C2B6559A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5"/>
            <a:ext cx="2021732" cy="6940272"/>
          </a:xfrm>
          <a:prstGeom prst="rect">
            <a:avLst/>
          </a:prstGeom>
        </p:spPr>
      </p:pic>
      <p:pic>
        <p:nvPicPr>
          <p:cNvPr id="12" name="Picture 11">
            <a:extLst>
              <a:ext uri="{FF2B5EF4-FFF2-40B4-BE49-F238E27FC236}">
                <a16:creationId xmlns:a16="http://schemas.microsoft.com/office/drawing/2014/main" id="{6439B529-8526-4E10-ADBD-3700D75105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3" name="Picture 12">
            <a:extLst>
              <a:ext uri="{FF2B5EF4-FFF2-40B4-BE49-F238E27FC236}">
                <a16:creationId xmlns:a16="http://schemas.microsoft.com/office/drawing/2014/main" id="{A6091C64-2FE4-4E54-BDA3-4B86580B3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graphicFrame>
        <p:nvGraphicFramePr>
          <p:cNvPr id="15" name="Chart 14"/>
          <p:cNvGraphicFramePr>
            <a:graphicFrameLocks/>
          </p:cNvGraphicFramePr>
          <p:nvPr>
            <p:extLst>
              <p:ext uri="{D42A27DB-BD31-4B8C-83A1-F6EECF244321}">
                <p14:modId xmlns:p14="http://schemas.microsoft.com/office/powerpoint/2010/main" val="1258381838"/>
              </p:ext>
            </p:extLst>
          </p:nvPr>
        </p:nvGraphicFramePr>
        <p:xfrm>
          <a:off x="3359696" y="1556791"/>
          <a:ext cx="6560372" cy="2987276"/>
        </p:xfrm>
        <a:graphic>
          <a:graphicData uri="http://schemas.openxmlformats.org/drawingml/2006/chart">
            <c:chart xmlns:c="http://schemas.openxmlformats.org/drawingml/2006/chart" xmlns:r="http://schemas.openxmlformats.org/officeDocument/2006/relationships" r:id="rId6"/>
          </a:graphicData>
        </a:graphic>
      </p:graphicFrame>
      <p:pic>
        <p:nvPicPr>
          <p:cNvPr id="3" name="Picture 2">
            <a:extLst>
              <a:ext uri="{FF2B5EF4-FFF2-40B4-BE49-F238E27FC236}">
                <a16:creationId xmlns:a16="http://schemas.microsoft.com/office/drawing/2014/main" id="{18077EF8-6E7D-40C8-8B1A-D1572BD7D666}"/>
              </a:ext>
            </a:extLst>
          </p:cNvPr>
          <p:cNvPicPr>
            <a:picLocks noChangeAspect="1"/>
          </p:cNvPicPr>
          <p:nvPr/>
        </p:nvPicPr>
        <p:blipFill>
          <a:blip r:embed="rId7"/>
          <a:stretch>
            <a:fillRect/>
          </a:stretch>
        </p:blipFill>
        <p:spPr>
          <a:xfrm>
            <a:off x="3143672" y="1513520"/>
            <a:ext cx="7170825" cy="3030548"/>
          </a:xfrm>
          <a:prstGeom prst="rect">
            <a:avLst/>
          </a:prstGeom>
        </p:spPr>
      </p:pic>
    </p:spTree>
    <p:extLst>
      <p:ext uri="{BB962C8B-B14F-4D97-AF65-F5344CB8AC3E}">
        <p14:creationId xmlns:p14="http://schemas.microsoft.com/office/powerpoint/2010/main" val="11625567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Content Placeholder 1"/>
          <p:cNvSpPr>
            <a:spLocks noGrp="1"/>
          </p:cNvSpPr>
          <p:nvPr>
            <p:ph idx="4294967295"/>
          </p:nvPr>
        </p:nvSpPr>
        <p:spPr>
          <a:xfrm>
            <a:off x="2783632" y="1844824"/>
            <a:ext cx="8712968" cy="5594183"/>
          </a:xfrm>
          <a:noFill/>
        </p:spPr>
        <p:txBody>
          <a:bodyPr/>
          <a:lstStyle/>
          <a:p>
            <a:pPr>
              <a:spcAft>
                <a:spcPts val="600"/>
              </a:spcAft>
            </a:pPr>
            <a:r>
              <a:rPr lang="en-CA" altLang="en-US" sz="1800" dirty="0">
                <a:latin typeface="Calibri" panose="020F0502020204030204" pitchFamily="34" charset="0"/>
                <a:cs typeface="Calibri" panose="020F0502020204030204" pitchFamily="34" charset="0"/>
              </a:rPr>
              <a:t>Long term customer contracts generate 75% of annual revenues with renewal options.</a:t>
            </a:r>
          </a:p>
          <a:p>
            <a:pPr>
              <a:spcAft>
                <a:spcPts val="600"/>
              </a:spcAft>
            </a:pPr>
            <a:r>
              <a:rPr lang="en-CA" altLang="en-US" sz="1800" dirty="0">
                <a:latin typeface="Calibri" panose="020F0502020204030204" pitchFamily="34" charset="0"/>
                <a:cs typeface="Calibri" panose="020F0502020204030204" pitchFamily="34" charset="0"/>
              </a:rPr>
              <a:t>Highly engaged workforce with a strong safety culture continues to be the backbone of our service offerings.</a:t>
            </a:r>
          </a:p>
          <a:p>
            <a:pPr>
              <a:spcAft>
                <a:spcPts val="600"/>
              </a:spcAft>
            </a:pPr>
            <a:r>
              <a:rPr lang="en-CA" altLang="en-US" sz="1800" dirty="0">
                <a:latin typeface="Calibri" panose="020F0502020204030204" pitchFamily="34" charset="0"/>
                <a:cs typeface="Calibri" panose="020F0502020204030204" pitchFamily="34" charset="0"/>
              </a:rPr>
              <a:t>We are well positioned to benefit from long-term secular trends in e-commerce serving both B2C and B2B segments.</a:t>
            </a:r>
          </a:p>
          <a:p>
            <a:pPr>
              <a:spcAft>
                <a:spcPts val="600"/>
              </a:spcAft>
            </a:pPr>
            <a:r>
              <a:rPr lang="en-CA" altLang="en-US" sz="1800" dirty="0">
                <a:latin typeface="Calibri" panose="020F0502020204030204" pitchFamily="34" charset="0"/>
                <a:cs typeface="Calibri" panose="020F0502020204030204" pitchFamily="34" charset="0"/>
              </a:rPr>
              <a:t>We continue to enhance our product offerings to increase asset utilization and margin enhancement: </a:t>
            </a:r>
          </a:p>
          <a:p>
            <a:pPr lvl="1">
              <a:spcAft>
                <a:spcPts val="0"/>
              </a:spcAft>
            </a:pPr>
            <a:r>
              <a:rPr lang="en-US" altLang="en-US" sz="1800" dirty="0">
                <a:solidFill>
                  <a:srgbClr val="000000"/>
                </a:solidFill>
                <a:latin typeface="Calibri" panose="020F0502020204030204" pitchFamily="34" charset="0"/>
                <a:cs typeface="Calibri" panose="020F0502020204030204" pitchFamily="34" charset="0"/>
              </a:rPr>
              <a:t>E-commerce demand has expanded the demand for air cargo services into the weekend and daytime.</a:t>
            </a:r>
            <a:endParaRPr lang="en-CA" altLang="en-US" sz="1800" dirty="0">
              <a:latin typeface="Calibri" panose="020F0502020204030204" pitchFamily="34" charset="0"/>
              <a:cs typeface="Calibri" panose="020F0502020204030204" pitchFamily="34" charset="0"/>
            </a:endParaRPr>
          </a:p>
          <a:p>
            <a:pPr lvl="1">
              <a:spcAft>
                <a:spcPts val="0"/>
              </a:spcAft>
            </a:pPr>
            <a:r>
              <a:rPr lang="en-CA" altLang="en-US" sz="1800" dirty="0">
                <a:solidFill>
                  <a:srgbClr val="000000"/>
                </a:solidFill>
                <a:latin typeface="Calibri" panose="020F0502020204030204" pitchFamily="34" charset="0"/>
                <a:cs typeface="Calibri" panose="020F0502020204030204" pitchFamily="34" charset="0"/>
              </a:rPr>
              <a:t>New air cargo charter opportunities exist with wide-body aircraft fleet strategically located across the country and internationally.</a:t>
            </a:r>
            <a:endParaRPr lang="en-CA" altLang="en-US" sz="1800" dirty="0">
              <a:latin typeface="Calibri" panose="020F0502020204030204" pitchFamily="34" charset="0"/>
              <a:cs typeface="Calibri" panose="020F0502020204030204" pitchFamily="34" charset="0"/>
            </a:endParaRPr>
          </a:p>
          <a:p>
            <a:pPr>
              <a:spcAft>
                <a:spcPts val="600"/>
              </a:spcAft>
            </a:pPr>
            <a:r>
              <a:rPr lang="en-CA" altLang="en-US" sz="1800" dirty="0">
                <a:latin typeface="Calibri" panose="020F0502020204030204" pitchFamily="34" charset="0"/>
                <a:cs typeface="Calibri" panose="020F0502020204030204" pitchFamily="34" charset="0"/>
              </a:rPr>
              <a:t>Strong track record of revenue and EBITDA growth, cashflow generation and cost management.</a:t>
            </a:r>
          </a:p>
          <a:p>
            <a:pPr>
              <a:spcAft>
                <a:spcPts val="600"/>
              </a:spcAft>
            </a:pPr>
            <a:r>
              <a:rPr lang="en-CA" altLang="en-US" sz="1800" dirty="0">
                <a:latin typeface="Calibri" panose="020F0502020204030204" pitchFamily="34" charset="0"/>
                <a:cs typeface="Calibri" panose="020F0502020204030204" pitchFamily="34" charset="0"/>
              </a:rPr>
              <a:t>Focus on capital structure to reduce debt in the medium term.</a:t>
            </a:r>
          </a:p>
          <a:p>
            <a:pPr>
              <a:spcAft>
                <a:spcPts val="600"/>
              </a:spcAft>
            </a:pPr>
            <a:endParaRPr lang="en-CA" altLang="en-US" sz="2000" dirty="0">
              <a:latin typeface="Tahoma" pitchFamily="34" charset="0"/>
            </a:endParaRPr>
          </a:p>
          <a:p>
            <a:pPr marL="0" lvl="1" indent="0">
              <a:spcAft>
                <a:spcPts val="600"/>
              </a:spcAft>
              <a:buNone/>
            </a:pPr>
            <a:endParaRPr lang="en-US" altLang="en-US" sz="1800" dirty="0">
              <a:solidFill>
                <a:srgbClr val="000000"/>
              </a:solidFill>
              <a:latin typeface="Tahoma" pitchFamily="34" charset="0"/>
            </a:endParaRPr>
          </a:p>
          <a:p>
            <a:pPr marL="342900" lvl="1" indent="-342900">
              <a:buFontTx/>
              <a:buChar char="•"/>
            </a:pPr>
            <a:endParaRPr lang="en-US" altLang="en-US" sz="1800" b="1" dirty="0">
              <a:solidFill>
                <a:srgbClr val="000000"/>
              </a:solidFill>
              <a:latin typeface="Tahoma" pitchFamily="34" charset="0"/>
            </a:endParaRPr>
          </a:p>
          <a:p>
            <a:endParaRPr lang="en-CA" altLang="en-US" sz="1800" dirty="0">
              <a:latin typeface="Tahoma" pitchFamily="34" charset="0"/>
            </a:endParaRPr>
          </a:p>
        </p:txBody>
      </p:sp>
      <p:sp>
        <p:nvSpPr>
          <p:cNvPr id="3" name="Slide Number Placeholder 2"/>
          <p:cNvSpPr>
            <a:spLocks noGrp="1"/>
          </p:cNvSpPr>
          <p:nvPr>
            <p:ph type="sldNum" sz="quarter" idx="12"/>
          </p:nvPr>
        </p:nvSpPr>
        <p:spPr>
          <a:xfrm>
            <a:off x="8529228" y="6350921"/>
            <a:ext cx="1905000" cy="457200"/>
          </a:xfrm>
        </p:spPr>
        <p:txBody>
          <a:bodyPr/>
          <a:lstStyle/>
          <a:p>
            <a:pPr>
              <a:defRPr/>
            </a:pPr>
            <a:fld id="{6F3C2FAA-05FF-4ADF-A2D8-B32D7DB97AF1}" type="slidenum">
              <a:rPr lang="en-US" altLang="en-US" smtClean="0"/>
              <a:t>26</a:t>
            </a:fld>
            <a:endParaRPr lang="en-US" altLang="en-US" dirty="0"/>
          </a:p>
        </p:txBody>
      </p:sp>
      <p:sp>
        <p:nvSpPr>
          <p:cNvPr id="8" name="Title 1">
            <a:extLst>
              <a:ext uri="{FF2B5EF4-FFF2-40B4-BE49-F238E27FC236}">
                <a16:creationId xmlns:a16="http://schemas.microsoft.com/office/drawing/2014/main" id="{582877A0-101E-4A4F-899C-E331338AF980}"/>
              </a:ext>
            </a:extLst>
          </p:cNvPr>
          <p:cNvSpPr txBox="1">
            <a:spLocks/>
          </p:cNvSpPr>
          <p:nvPr/>
        </p:nvSpPr>
        <p:spPr>
          <a:xfrm>
            <a:off x="2783632" y="802995"/>
            <a:ext cx="7552258" cy="609600"/>
          </a:xfrm>
          <a:prstGeom prst="rect">
            <a:avLst/>
          </a:prstGeom>
        </p:spPr>
        <p:txBody>
          <a:bodyPr/>
          <a:lstStyle>
            <a:lvl1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a:r>
              <a:rPr lang="en-US" sz="2400" b="1" kern="0" dirty="0">
                <a:latin typeface="Calibri" panose="020F0502020204030204" pitchFamily="34" charset="0"/>
                <a:cs typeface="Calibri" panose="020F0502020204030204" pitchFamily="34" charset="0"/>
              </a:rPr>
              <a:t>Business Outlook</a:t>
            </a:r>
          </a:p>
        </p:txBody>
      </p:sp>
      <p:cxnSp>
        <p:nvCxnSpPr>
          <p:cNvPr id="9" name="Straight Connector 8">
            <a:extLst>
              <a:ext uri="{FF2B5EF4-FFF2-40B4-BE49-F238E27FC236}">
                <a16:creationId xmlns:a16="http://schemas.microsoft.com/office/drawing/2014/main" id="{F4369DB6-698D-4E27-951A-07DBE02AE87C}"/>
              </a:ext>
            </a:extLst>
          </p:cNvPr>
          <p:cNvCxnSpPr>
            <a:cxnSpLocks/>
          </p:cNvCxnSpPr>
          <p:nvPr/>
        </p:nvCxnSpPr>
        <p:spPr>
          <a:xfrm>
            <a:off x="2855640" y="1484784"/>
            <a:ext cx="7272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70E34E-CFDC-47D8-94A4-008474AE1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4"/>
            <a:ext cx="2021738" cy="6940293"/>
          </a:xfrm>
          <a:prstGeom prst="rect">
            <a:avLst/>
          </a:prstGeom>
        </p:spPr>
      </p:pic>
      <p:pic>
        <p:nvPicPr>
          <p:cNvPr id="11" name="Picture 10">
            <a:extLst>
              <a:ext uri="{FF2B5EF4-FFF2-40B4-BE49-F238E27FC236}">
                <a16:creationId xmlns:a16="http://schemas.microsoft.com/office/drawing/2014/main" id="{B9690F0E-B947-4775-BAA7-E81B759E7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pic>
        <p:nvPicPr>
          <p:cNvPr id="12" name="Picture 11">
            <a:extLst>
              <a:ext uri="{FF2B5EF4-FFF2-40B4-BE49-F238E27FC236}">
                <a16:creationId xmlns:a16="http://schemas.microsoft.com/office/drawing/2014/main" id="{DC181431-BFFF-4406-8F9B-43407E3CFA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8675">
                                            <p:txEl>
                                              <p:pRg st="5" end="5"/>
                                            </p:txEl>
                                          </p:spTgt>
                                        </p:tgtEl>
                                        <p:attrNameLst>
                                          <p:attrName>style.visibility</p:attrName>
                                        </p:attrNameLst>
                                      </p:cBhvr>
                                      <p:to>
                                        <p:strVal val="visible"/>
                                      </p:to>
                                    </p:set>
                                    <p:anim calcmode="lin" valueType="num">
                                      <p:cBhvr additive="base">
                                        <p:cTn id="31"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8675">
                                            <p:txEl>
                                              <p:pRg st="4" end="4"/>
                                            </p:txEl>
                                          </p:spTgt>
                                        </p:tgtEl>
                                        <p:attrNameLst>
                                          <p:attrName>style.visibility</p:attrName>
                                        </p:attrNameLst>
                                      </p:cBhvr>
                                      <p:to>
                                        <p:strVal val="visible"/>
                                      </p:to>
                                    </p:set>
                                    <p:anim calcmode="lin" valueType="num">
                                      <p:cBhvr additive="base">
                                        <p:cTn id="37"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86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8675">
                                            <p:txEl>
                                              <p:pRg st="7" end="7"/>
                                            </p:txEl>
                                          </p:spTgt>
                                        </p:tgtEl>
                                        <p:attrNameLst>
                                          <p:attrName>style.visibility</p:attrName>
                                        </p:attrNameLst>
                                      </p:cBhvr>
                                      <p:to>
                                        <p:strVal val="visible"/>
                                      </p:to>
                                    </p:set>
                                    <p:anim calcmode="lin" valueType="num">
                                      <p:cBhvr additive="base">
                                        <p:cTn id="49" dur="500" fill="hold"/>
                                        <p:tgtEl>
                                          <p:spTgt spid="2867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86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5EA2D1-2593-4736-B3E9-9579CCC8D935}"/>
              </a:ext>
            </a:extLst>
          </p:cNvPr>
          <p:cNvSpPr>
            <a:spLocks noGrp="1"/>
          </p:cNvSpPr>
          <p:nvPr>
            <p:ph type="sldNum" sz="quarter" idx="12"/>
          </p:nvPr>
        </p:nvSpPr>
        <p:spPr/>
        <p:txBody>
          <a:bodyPr/>
          <a:lstStyle/>
          <a:p>
            <a:pPr>
              <a:defRPr/>
            </a:pPr>
            <a:fld id="{10C06F47-7D6C-4874-9712-1CEF4B324277}" type="slidenum">
              <a:rPr lang="en-US" altLang="en-US" smtClean="0"/>
              <a:pPr>
                <a:defRPr/>
              </a:pPr>
              <a:t>27</a:t>
            </a:fld>
            <a:endParaRPr lang="en-US" altLang="en-US"/>
          </a:p>
        </p:txBody>
      </p:sp>
      <p:sp>
        <p:nvSpPr>
          <p:cNvPr id="5" name="TextBox 4">
            <a:extLst>
              <a:ext uri="{FF2B5EF4-FFF2-40B4-BE49-F238E27FC236}">
                <a16:creationId xmlns:a16="http://schemas.microsoft.com/office/drawing/2014/main" id="{224195B8-5E92-4226-8933-1F81A5DBB958}"/>
              </a:ext>
            </a:extLst>
          </p:cNvPr>
          <p:cNvSpPr txBox="1"/>
          <p:nvPr/>
        </p:nvSpPr>
        <p:spPr>
          <a:xfrm>
            <a:off x="2531604" y="2772217"/>
            <a:ext cx="6912768" cy="584775"/>
          </a:xfrm>
          <a:prstGeom prst="rect">
            <a:avLst/>
          </a:prstGeom>
          <a:noFill/>
        </p:spPr>
        <p:txBody>
          <a:bodyPr wrap="square" rtlCol="0">
            <a:spAutoFit/>
          </a:bodyPr>
          <a:lstStyle/>
          <a:p>
            <a:pPr algn="ctr"/>
            <a:r>
              <a:rPr lang="en-CA" sz="3200" b="1" dirty="0">
                <a:latin typeface="Tahoma" panose="020B0604030504040204" pitchFamily="34" charset="0"/>
                <a:ea typeface="Tahoma" panose="020B0604030504040204" pitchFamily="34" charset="0"/>
                <a:cs typeface="Tahoma" panose="020B0604030504040204" pitchFamily="34" charset="0"/>
              </a:rPr>
              <a:t>CARGOJET’s ESG POLICY</a:t>
            </a:r>
          </a:p>
        </p:txBody>
      </p:sp>
      <p:cxnSp>
        <p:nvCxnSpPr>
          <p:cNvPr id="6" name="Straight Connector 5">
            <a:extLst>
              <a:ext uri="{FF2B5EF4-FFF2-40B4-BE49-F238E27FC236}">
                <a16:creationId xmlns:a16="http://schemas.microsoft.com/office/drawing/2014/main" id="{09D96D1B-A116-448C-8BAF-9C6FA427E991}"/>
              </a:ext>
            </a:extLst>
          </p:cNvPr>
          <p:cNvCxnSpPr/>
          <p:nvPr/>
        </p:nvCxnSpPr>
        <p:spPr>
          <a:xfrm>
            <a:off x="2423592" y="3501008"/>
            <a:ext cx="7128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89681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9E1273-71B4-4E3F-8767-DC4F1EE31B9E}"/>
              </a:ext>
            </a:extLst>
          </p:cNvPr>
          <p:cNvSpPr>
            <a:spLocks noGrp="1"/>
          </p:cNvSpPr>
          <p:nvPr>
            <p:ph type="sldNum" sz="quarter" idx="12"/>
          </p:nvPr>
        </p:nvSpPr>
        <p:spPr/>
        <p:txBody>
          <a:bodyPr/>
          <a:lstStyle/>
          <a:p>
            <a:pPr>
              <a:defRPr/>
            </a:pPr>
            <a:fld id="{4FABCDCD-E7CF-462E-BAB8-62AAD3CCF274}" type="slidenum">
              <a:rPr lang="en-US" altLang="en-US" smtClean="0"/>
              <a:pPr>
                <a:defRPr/>
              </a:pPr>
              <a:t>28</a:t>
            </a:fld>
            <a:endParaRPr lang="en-US" altLang="en-US"/>
          </a:p>
        </p:txBody>
      </p:sp>
      <p:pic>
        <p:nvPicPr>
          <p:cNvPr id="6" name="Picture 5">
            <a:extLst>
              <a:ext uri="{FF2B5EF4-FFF2-40B4-BE49-F238E27FC236}">
                <a16:creationId xmlns:a16="http://schemas.microsoft.com/office/drawing/2014/main" id="{30D2F1B1-F91B-4082-A233-1A05A224BCBD}"/>
              </a:ext>
            </a:extLst>
          </p:cNvPr>
          <p:cNvPicPr>
            <a:picLocks noChangeAspect="1"/>
          </p:cNvPicPr>
          <p:nvPr/>
        </p:nvPicPr>
        <p:blipFill>
          <a:blip r:embed="rId2"/>
          <a:stretch>
            <a:fillRect/>
          </a:stretch>
        </p:blipFill>
        <p:spPr>
          <a:xfrm>
            <a:off x="1487488" y="0"/>
            <a:ext cx="9361039" cy="6858000"/>
          </a:xfrm>
          <a:prstGeom prst="rect">
            <a:avLst/>
          </a:prstGeom>
        </p:spPr>
      </p:pic>
    </p:spTree>
    <p:extLst>
      <p:ext uri="{BB962C8B-B14F-4D97-AF65-F5344CB8AC3E}">
        <p14:creationId xmlns:p14="http://schemas.microsoft.com/office/powerpoint/2010/main" val="36915062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59C76-00C6-47F5-95E7-30E7516A1373}"/>
              </a:ext>
            </a:extLst>
          </p:cNvPr>
          <p:cNvSpPr>
            <a:spLocks noGrp="1"/>
          </p:cNvSpPr>
          <p:nvPr>
            <p:ph type="sldNum" sz="quarter" idx="12"/>
          </p:nvPr>
        </p:nvSpPr>
        <p:spPr/>
        <p:txBody>
          <a:bodyPr/>
          <a:lstStyle/>
          <a:p>
            <a:pPr>
              <a:defRPr/>
            </a:pPr>
            <a:fld id="{4FABCDCD-E7CF-462E-BAB8-62AAD3CCF274}" type="slidenum">
              <a:rPr lang="en-US" altLang="en-US" smtClean="0"/>
              <a:pPr>
                <a:defRPr/>
              </a:pPr>
              <a:t>29</a:t>
            </a:fld>
            <a:endParaRPr lang="en-US" altLang="en-US"/>
          </a:p>
        </p:txBody>
      </p:sp>
      <p:pic>
        <p:nvPicPr>
          <p:cNvPr id="4" name="Picture 3">
            <a:extLst>
              <a:ext uri="{FF2B5EF4-FFF2-40B4-BE49-F238E27FC236}">
                <a16:creationId xmlns:a16="http://schemas.microsoft.com/office/drawing/2014/main" id="{E8FF0010-1DC5-4ED2-90C3-B5EAEC1933DB}"/>
              </a:ext>
            </a:extLst>
          </p:cNvPr>
          <p:cNvPicPr>
            <a:picLocks noChangeAspect="1"/>
          </p:cNvPicPr>
          <p:nvPr/>
        </p:nvPicPr>
        <p:blipFill>
          <a:blip r:embed="rId2"/>
          <a:stretch>
            <a:fillRect/>
          </a:stretch>
        </p:blipFill>
        <p:spPr>
          <a:xfrm>
            <a:off x="1487488" y="0"/>
            <a:ext cx="9289032" cy="6858000"/>
          </a:xfrm>
          <a:prstGeom prst="rect">
            <a:avLst/>
          </a:prstGeom>
        </p:spPr>
      </p:pic>
    </p:spTree>
    <p:extLst>
      <p:ext uri="{BB962C8B-B14F-4D97-AF65-F5344CB8AC3E}">
        <p14:creationId xmlns:p14="http://schemas.microsoft.com/office/powerpoint/2010/main" val="39695285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027"/>
          <p:cNvSpPr txBox="1">
            <a:spLocks noChangeArrowheads="1"/>
          </p:cNvSpPr>
          <p:nvPr/>
        </p:nvSpPr>
        <p:spPr bwMode="auto">
          <a:xfrm>
            <a:off x="2783632" y="771963"/>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2800" b="1" dirty="0">
                <a:latin typeface="Calibri" panose="020F0502020204030204" pitchFamily="34" charset="0"/>
                <a:cs typeface="Calibri" panose="020F0502020204030204" pitchFamily="34" charset="0"/>
              </a:rPr>
              <a:t>Agenda</a:t>
            </a:r>
          </a:p>
        </p:txBody>
      </p:sp>
      <p:sp>
        <p:nvSpPr>
          <p:cNvPr id="2" name="Slide Number Placeholder 1"/>
          <p:cNvSpPr>
            <a:spLocks noGrp="1"/>
          </p:cNvSpPr>
          <p:nvPr>
            <p:ph type="sldNum" sz="quarter" idx="12"/>
          </p:nvPr>
        </p:nvSpPr>
        <p:spPr/>
        <p:txBody>
          <a:bodyPr/>
          <a:lstStyle/>
          <a:p>
            <a:pPr>
              <a:defRPr/>
            </a:pPr>
            <a:fld id="{0860DCFB-E3F6-4F13-B935-C0BA611EE6B3}" type="slidenum">
              <a:rPr lang="en-US" altLang="en-US" smtClean="0"/>
              <a:t>3</a:t>
            </a:fld>
            <a:endParaRPr lang="en-US" altLang="en-US" dirty="0"/>
          </a:p>
        </p:txBody>
      </p:sp>
      <p:sp>
        <p:nvSpPr>
          <p:cNvPr id="3" name="TextBox 2">
            <a:extLst>
              <a:ext uri="{FF2B5EF4-FFF2-40B4-BE49-F238E27FC236}">
                <a16:creationId xmlns:a16="http://schemas.microsoft.com/office/drawing/2014/main" id="{94D6F46E-1E60-4F19-BED3-20EBAFC15345}"/>
              </a:ext>
            </a:extLst>
          </p:cNvPr>
          <p:cNvSpPr txBox="1"/>
          <p:nvPr/>
        </p:nvSpPr>
        <p:spPr>
          <a:xfrm>
            <a:off x="2927648" y="1628800"/>
            <a:ext cx="6480317" cy="4539704"/>
          </a:xfrm>
          <a:prstGeom prst="rect">
            <a:avLst/>
          </a:prstGeom>
          <a:noFill/>
        </p:spPr>
        <p:txBody>
          <a:bodyPr wrap="square" rtlCol="0">
            <a:spAutoFit/>
          </a:bodyPr>
          <a:lstStyle/>
          <a:p>
            <a:pPr marL="360000" indent="-396000">
              <a:spcAft>
                <a:spcPts val="300"/>
              </a:spcAft>
              <a:buFont typeface="Arial" panose="020B0604020202020204" pitchFamily="34" charset="0"/>
              <a:buChar char="•"/>
            </a:pPr>
            <a:r>
              <a:rPr lang="en-CA" dirty="0">
                <a:latin typeface="Calibri" panose="020F0502020204030204" pitchFamily="34" charset="0"/>
                <a:ea typeface="Tahoma" panose="020B0604030504040204" pitchFamily="34" charset="0"/>
                <a:cs typeface="Calibri" panose="020F0502020204030204" pitchFamily="34" charset="0"/>
              </a:rPr>
              <a:t>Who we Are</a:t>
            </a:r>
          </a:p>
          <a:p>
            <a:pPr marL="360000" indent="-396000">
              <a:spcAft>
                <a:spcPts val="300"/>
              </a:spcAft>
              <a:buFont typeface="Arial" panose="020B0604020202020204" pitchFamily="34" charset="0"/>
              <a:buChar char="•"/>
            </a:pPr>
            <a:r>
              <a:rPr lang="en-CA" dirty="0">
                <a:latin typeface="Calibri" panose="020F0502020204030204" pitchFamily="34" charset="0"/>
                <a:ea typeface="Tahoma" panose="020B0604030504040204" pitchFamily="34" charset="0"/>
                <a:cs typeface="Calibri" panose="020F0502020204030204" pitchFamily="34" charset="0"/>
              </a:rPr>
              <a:t>Business Model</a:t>
            </a:r>
          </a:p>
          <a:p>
            <a:pPr marL="360000" indent="-396000">
              <a:spcAft>
                <a:spcPts val="300"/>
              </a:spcAft>
              <a:buFont typeface="Arial" panose="020B0604020202020204" pitchFamily="34" charset="0"/>
              <a:buChar char="•"/>
            </a:pPr>
            <a:r>
              <a:rPr lang="en-CA" dirty="0">
                <a:latin typeface="Calibri" panose="020F0502020204030204" pitchFamily="34" charset="0"/>
                <a:ea typeface="Tahoma" panose="020B0604030504040204" pitchFamily="34" charset="0"/>
                <a:cs typeface="Calibri" panose="020F0502020204030204" pitchFamily="34" charset="0"/>
              </a:rPr>
              <a:t>Ambition and Strategy</a:t>
            </a:r>
          </a:p>
          <a:p>
            <a:pPr marL="360000" indent="-396000">
              <a:spcAft>
                <a:spcPts val="300"/>
              </a:spcAft>
              <a:buFont typeface="Arial" panose="020B0604020202020204" pitchFamily="34" charset="0"/>
              <a:buChar char="•"/>
            </a:pPr>
            <a:r>
              <a:rPr lang="en-CA" dirty="0">
                <a:latin typeface="Calibri" panose="020F0502020204030204" pitchFamily="34" charset="0"/>
                <a:ea typeface="Tahoma" panose="020B0604030504040204" pitchFamily="34" charset="0"/>
                <a:cs typeface="Calibri" panose="020F0502020204030204" pitchFamily="34" charset="0"/>
              </a:rPr>
              <a:t>Key Market Segments</a:t>
            </a:r>
          </a:p>
          <a:p>
            <a:pPr marL="360000" indent="-396000">
              <a:spcAft>
                <a:spcPts val="300"/>
              </a:spcAft>
              <a:buFont typeface="Arial" panose="020B0604020202020204" pitchFamily="34" charset="0"/>
              <a:buChar char="•"/>
            </a:pPr>
            <a:r>
              <a:rPr lang="en-US" dirty="0">
                <a:latin typeface="Calibri" panose="020F0502020204030204" pitchFamily="34" charset="0"/>
                <a:ea typeface="Tahoma" panose="020B0604030504040204" pitchFamily="34" charset="0"/>
                <a:cs typeface="Calibri" panose="020F0502020204030204" pitchFamily="34" charset="0"/>
              </a:rPr>
              <a:t>Domestic Business</a:t>
            </a:r>
            <a:endParaRPr lang="en-CA" dirty="0">
              <a:latin typeface="Calibri" panose="020F0502020204030204" pitchFamily="34" charset="0"/>
              <a:ea typeface="Tahoma" panose="020B0604030504040204" pitchFamily="34" charset="0"/>
              <a:cs typeface="Calibri" panose="020F0502020204030204" pitchFamily="34" charset="0"/>
            </a:endParaRPr>
          </a:p>
          <a:p>
            <a:pPr marL="360000" indent="-396000">
              <a:spcAft>
                <a:spcPts val="300"/>
              </a:spcAft>
              <a:buFont typeface="Arial" panose="020B0604020202020204" pitchFamily="34" charset="0"/>
              <a:buChar char="•"/>
            </a:pPr>
            <a:r>
              <a:rPr lang="en-US" dirty="0">
                <a:latin typeface="Calibri" panose="020F0502020204030204" pitchFamily="34" charset="0"/>
                <a:ea typeface="Tahoma" panose="020B0604030504040204" pitchFamily="34" charset="0"/>
                <a:cs typeface="Calibri" panose="020F0502020204030204" pitchFamily="34" charset="0"/>
              </a:rPr>
              <a:t>ACMI Business</a:t>
            </a:r>
            <a:endParaRPr lang="en-CA" dirty="0">
              <a:latin typeface="Calibri" panose="020F0502020204030204" pitchFamily="34" charset="0"/>
              <a:ea typeface="Tahoma" panose="020B0604030504040204" pitchFamily="34" charset="0"/>
              <a:cs typeface="Calibri" panose="020F0502020204030204" pitchFamily="34" charset="0"/>
            </a:endParaRPr>
          </a:p>
          <a:p>
            <a:pPr marL="360000" indent="-396000">
              <a:spcAft>
                <a:spcPts val="300"/>
              </a:spcAft>
              <a:buFont typeface="Arial" panose="020B0604020202020204" pitchFamily="34" charset="0"/>
              <a:buChar char="•"/>
            </a:pPr>
            <a:r>
              <a:rPr lang="en-US" dirty="0" err="1">
                <a:latin typeface="Calibri" panose="020F0502020204030204" pitchFamily="34" charset="0"/>
                <a:ea typeface="Tahoma" panose="020B0604030504040204" pitchFamily="34" charset="0"/>
                <a:cs typeface="Calibri" panose="020F0502020204030204" pitchFamily="34" charset="0"/>
              </a:rPr>
              <a:t>Adhoc</a:t>
            </a:r>
            <a:r>
              <a:rPr lang="en-US" dirty="0">
                <a:latin typeface="Calibri" panose="020F0502020204030204" pitchFamily="34" charset="0"/>
                <a:ea typeface="Tahoma" panose="020B0604030504040204" pitchFamily="34" charset="0"/>
                <a:cs typeface="Calibri" panose="020F0502020204030204" pitchFamily="34" charset="0"/>
              </a:rPr>
              <a:t> Charter Business</a:t>
            </a:r>
          </a:p>
          <a:p>
            <a:pPr marL="360000" indent="-396000">
              <a:spcAft>
                <a:spcPts val="300"/>
              </a:spcAft>
              <a:buFont typeface="Arial" panose="020B0604020202020204" pitchFamily="34" charset="0"/>
              <a:buChar char="•"/>
            </a:pPr>
            <a:r>
              <a:rPr lang="en-US" dirty="0">
                <a:latin typeface="Calibri" panose="020F0502020204030204" pitchFamily="34" charset="0"/>
                <a:ea typeface="Tahoma" panose="020B0604030504040204" pitchFamily="34" charset="0"/>
                <a:cs typeface="Calibri" panose="020F0502020204030204" pitchFamily="34" charset="0"/>
              </a:rPr>
              <a:t>Fleet Plan</a:t>
            </a:r>
            <a:endParaRPr lang="en-CA" dirty="0">
              <a:latin typeface="Calibri" panose="020F0502020204030204" pitchFamily="34" charset="0"/>
              <a:cs typeface="Calibri" panose="020F0502020204030204" pitchFamily="34" charset="0"/>
            </a:endParaRPr>
          </a:p>
          <a:p>
            <a:pPr marL="360000" indent="-396000">
              <a:spcAft>
                <a:spcPts val="300"/>
              </a:spcAft>
              <a:buFont typeface="Arial" panose="020B0604020202020204" pitchFamily="34" charset="0"/>
              <a:buChar char="•"/>
            </a:pPr>
            <a:r>
              <a:rPr lang="en-US" dirty="0">
                <a:latin typeface="Calibri" panose="020F0502020204030204" pitchFamily="34" charset="0"/>
                <a:ea typeface="Tahoma" panose="020B0604030504040204" pitchFamily="34" charset="0"/>
                <a:cs typeface="Calibri" panose="020F0502020204030204" pitchFamily="34" charset="0"/>
              </a:rPr>
              <a:t>Financial Highlights</a:t>
            </a:r>
          </a:p>
          <a:p>
            <a:pPr marL="360000" indent="-396000">
              <a:spcAft>
                <a:spcPts val="300"/>
              </a:spcAft>
              <a:buFont typeface="Arial" panose="020B0604020202020204" pitchFamily="34" charset="0"/>
              <a:buChar char="•"/>
            </a:pPr>
            <a:r>
              <a:rPr lang="en-US" dirty="0">
                <a:latin typeface="Calibri" panose="020F0502020204030204" pitchFamily="34" charset="0"/>
                <a:ea typeface="Tahoma" panose="020B0604030504040204" pitchFamily="34" charset="0"/>
                <a:cs typeface="Calibri" panose="020F0502020204030204" pitchFamily="34" charset="0"/>
              </a:rPr>
              <a:t>Business Outlook</a:t>
            </a:r>
          </a:p>
          <a:p>
            <a:pPr marL="360000" indent="-396000">
              <a:spcAft>
                <a:spcPts val="300"/>
              </a:spcAft>
              <a:buFont typeface="Arial" panose="020B0604020202020204" pitchFamily="34" charset="0"/>
              <a:buChar char="•"/>
            </a:pPr>
            <a:r>
              <a:rPr lang="en-US" dirty="0">
                <a:latin typeface="Calibri" panose="020F0502020204030204" pitchFamily="34" charset="0"/>
                <a:ea typeface="Tahoma" panose="020B0604030504040204" pitchFamily="34" charset="0"/>
                <a:cs typeface="Calibri" panose="020F0502020204030204" pitchFamily="34" charset="0"/>
              </a:rPr>
              <a:t>Reference Material</a:t>
            </a:r>
            <a:endParaRPr lang="en-CA" dirty="0">
              <a:latin typeface="Calibri" panose="020F0502020204030204" pitchFamily="34" charset="0"/>
              <a:ea typeface="Tahoma" panose="020B060403050404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AF33C1A-4FC8-4C5E-BA24-F47B9118C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4"/>
            <a:ext cx="2021737" cy="6940293"/>
          </a:xfrm>
          <a:prstGeom prst="rect">
            <a:avLst/>
          </a:prstGeom>
        </p:spPr>
      </p:pic>
      <p:pic>
        <p:nvPicPr>
          <p:cNvPr id="8" name="Picture 7">
            <a:extLst>
              <a:ext uri="{FF2B5EF4-FFF2-40B4-BE49-F238E27FC236}">
                <a16:creationId xmlns:a16="http://schemas.microsoft.com/office/drawing/2014/main" id="{FD2BB2C2-ECAC-409C-A38C-8D62936D1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pic>
        <p:nvPicPr>
          <p:cNvPr id="9" name="Picture 8">
            <a:extLst>
              <a:ext uri="{FF2B5EF4-FFF2-40B4-BE49-F238E27FC236}">
                <a16:creationId xmlns:a16="http://schemas.microsoft.com/office/drawing/2014/main" id="{6B28E261-A106-4497-87A3-46BCE51138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cxnSp>
        <p:nvCxnSpPr>
          <p:cNvPr id="10" name="Straight Connector 9">
            <a:extLst>
              <a:ext uri="{FF2B5EF4-FFF2-40B4-BE49-F238E27FC236}">
                <a16:creationId xmlns:a16="http://schemas.microsoft.com/office/drawing/2014/main" id="{77358514-FB88-4737-88E2-27911C857B1E}"/>
              </a:ext>
            </a:extLst>
          </p:cNvPr>
          <p:cNvCxnSpPr>
            <a:cxnSpLocks/>
          </p:cNvCxnSpPr>
          <p:nvPr/>
        </p:nvCxnSpPr>
        <p:spPr>
          <a:xfrm>
            <a:off x="2855640" y="1484784"/>
            <a:ext cx="7272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5EA2D1-2593-4736-B3E9-9579CCC8D935}"/>
              </a:ext>
            </a:extLst>
          </p:cNvPr>
          <p:cNvSpPr>
            <a:spLocks noGrp="1"/>
          </p:cNvSpPr>
          <p:nvPr>
            <p:ph type="sldNum" sz="quarter" idx="12"/>
          </p:nvPr>
        </p:nvSpPr>
        <p:spPr/>
        <p:txBody>
          <a:bodyPr/>
          <a:lstStyle/>
          <a:p>
            <a:pPr>
              <a:defRPr/>
            </a:pPr>
            <a:fld id="{10C06F47-7D6C-4874-9712-1CEF4B324277}" type="slidenum">
              <a:rPr lang="en-US" altLang="en-US" smtClean="0"/>
              <a:pPr>
                <a:defRPr/>
              </a:pPr>
              <a:t>30</a:t>
            </a:fld>
            <a:endParaRPr lang="en-US" altLang="en-US"/>
          </a:p>
        </p:txBody>
      </p:sp>
      <p:sp>
        <p:nvSpPr>
          <p:cNvPr id="5" name="TextBox 4">
            <a:extLst>
              <a:ext uri="{FF2B5EF4-FFF2-40B4-BE49-F238E27FC236}">
                <a16:creationId xmlns:a16="http://schemas.microsoft.com/office/drawing/2014/main" id="{224195B8-5E92-4226-8933-1F81A5DBB958}"/>
              </a:ext>
            </a:extLst>
          </p:cNvPr>
          <p:cNvSpPr txBox="1"/>
          <p:nvPr/>
        </p:nvSpPr>
        <p:spPr>
          <a:xfrm>
            <a:off x="2411750" y="2776462"/>
            <a:ext cx="6912768" cy="584775"/>
          </a:xfrm>
          <a:prstGeom prst="rect">
            <a:avLst/>
          </a:prstGeom>
          <a:noFill/>
        </p:spPr>
        <p:txBody>
          <a:bodyPr wrap="square" rtlCol="0">
            <a:spAutoFit/>
          </a:bodyPr>
          <a:lstStyle/>
          <a:p>
            <a:pPr algn="ctr"/>
            <a:r>
              <a:rPr lang="en-CA" sz="3200" b="1" dirty="0">
                <a:latin typeface="Tahoma" panose="020B0604030504040204" pitchFamily="34" charset="0"/>
                <a:ea typeface="Tahoma" panose="020B0604030504040204" pitchFamily="34" charset="0"/>
                <a:cs typeface="Tahoma" panose="020B0604030504040204" pitchFamily="34" charset="0"/>
              </a:rPr>
              <a:t>Reference Material </a:t>
            </a:r>
          </a:p>
        </p:txBody>
      </p:sp>
      <p:cxnSp>
        <p:nvCxnSpPr>
          <p:cNvPr id="6" name="Straight Connector 5">
            <a:extLst>
              <a:ext uri="{FF2B5EF4-FFF2-40B4-BE49-F238E27FC236}">
                <a16:creationId xmlns:a16="http://schemas.microsoft.com/office/drawing/2014/main" id="{09D96D1B-A116-448C-8BAF-9C6FA427E991}"/>
              </a:ext>
            </a:extLst>
          </p:cNvPr>
          <p:cNvCxnSpPr/>
          <p:nvPr/>
        </p:nvCxnSpPr>
        <p:spPr>
          <a:xfrm>
            <a:off x="2423592" y="3501008"/>
            <a:ext cx="71287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9840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Documents and Settings\Garry Tahir\Desktop\CJ Accredit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12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5871120" y="1387475"/>
            <a:ext cx="5943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1400" b="1" dirty="0">
                <a:cs typeface="Times New Roman" pitchFamily="18" charset="0"/>
              </a:rPr>
              <a:t>ISO 9001:2000 Quality Certified Company</a:t>
            </a:r>
          </a:p>
        </p:txBody>
      </p:sp>
      <p:sp>
        <p:nvSpPr>
          <p:cNvPr id="15364" name="Rectangle 4"/>
          <p:cNvSpPr>
            <a:spLocks noChangeArrowheads="1"/>
          </p:cNvSpPr>
          <p:nvPr/>
        </p:nvSpPr>
        <p:spPr bwMode="auto">
          <a:xfrm>
            <a:off x="5871120" y="3048000"/>
            <a:ext cx="594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1400" b="1">
                <a:cs typeface="Times New Roman" pitchFamily="18" charset="0"/>
              </a:rPr>
              <a:t>International Air Transport Association</a:t>
            </a:r>
          </a:p>
        </p:txBody>
      </p:sp>
      <p:sp>
        <p:nvSpPr>
          <p:cNvPr id="15365" name="Rectangle 5"/>
          <p:cNvSpPr>
            <a:spLocks noChangeArrowheads="1"/>
          </p:cNvSpPr>
          <p:nvPr/>
        </p:nvSpPr>
        <p:spPr bwMode="auto">
          <a:xfrm>
            <a:off x="5871120" y="4648200"/>
            <a:ext cx="609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1400" b="1">
                <a:cs typeface="Times New Roman" pitchFamily="18" charset="0"/>
              </a:rPr>
              <a:t>The International Air Cargo Association</a:t>
            </a:r>
          </a:p>
        </p:txBody>
      </p:sp>
      <p:sp>
        <p:nvSpPr>
          <p:cNvPr id="22534" name="Text Box 6"/>
          <p:cNvSpPr txBox="1">
            <a:spLocks noChangeArrowheads="1"/>
          </p:cNvSpPr>
          <p:nvPr/>
        </p:nvSpPr>
        <p:spPr bwMode="auto">
          <a:xfrm>
            <a:off x="2835746" y="458763"/>
            <a:ext cx="7620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cs typeface="Times New Roman" charset="0"/>
              </a:defRPr>
            </a:lvl1pPr>
            <a:lvl2pPr marL="742950" indent="-285750" eaLnBrk="0" hangingPunct="0">
              <a:spcBef>
                <a:spcPct val="20000"/>
              </a:spcBef>
              <a:buChar char="–"/>
              <a:defRPr sz="2800">
                <a:solidFill>
                  <a:schemeClr val="tx1"/>
                </a:solidFill>
                <a:latin typeface="Times New Roman" charset="0"/>
                <a:cs typeface="Times New Roman" charset="0"/>
              </a:defRPr>
            </a:lvl2pPr>
            <a:lvl3pPr marL="1143000" indent="-228600" eaLnBrk="0" hangingPunct="0">
              <a:spcBef>
                <a:spcPct val="20000"/>
              </a:spcBef>
              <a:buChar char="•"/>
              <a:defRPr sz="2400">
                <a:solidFill>
                  <a:schemeClr val="tx1"/>
                </a:solidFill>
                <a:latin typeface="Times New Roman" charset="0"/>
                <a:cs typeface="Times New Roman" charset="0"/>
              </a:defRPr>
            </a:lvl3pPr>
            <a:lvl4pPr marL="1600200" indent="-228600" eaLnBrk="0" hangingPunct="0">
              <a:spcBef>
                <a:spcPct val="20000"/>
              </a:spcBef>
              <a:buChar char="–"/>
              <a:defRPr sz="2000">
                <a:solidFill>
                  <a:schemeClr val="tx1"/>
                </a:solidFill>
                <a:latin typeface="Times New Roman" charset="0"/>
                <a:cs typeface="Times New Roman" charset="0"/>
              </a:defRPr>
            </a:lvl4pPr>
            <a:lvl5pPr marL="2057400" indent="-228600" eaLnBrk="0" hangingPunct="0">
              <a:spcBef>
                <a:spcPct val="20000"/>
              </a:spcBef>
              <a:buChar char="»"/>
              <a:defRPr sz="2000">
                <a:solidFill>
                  <a:schemeClr val="tx1"/>
                </a:solidFill>
                <a:latin typeface="Times New Roman" charset="0"/>
                <a:cs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cs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cs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cs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cs typeface="Times New Roman" charset="0"/>
              </a:defRPr>
            </a:lvl9pPr>
          </a:lstStyle>
          <a:p>
            <a:pPr algn="ctr">
              <a:spcBef>
                <a:spcPct val="0"/>
              </a:spcBef>
              <a:buFontTx/>
              <a:buNone/>
              <a:defRPr/>
            </a:pPr>
            <a:r>
              <a:rPr lang="en-US" altLang="en-US" b="1" dirty="0">
                <a:latin typeface="Calibri" panose="020F0502020204030204" pitchFamily="34" charset="0"/>
                <a:cs typeface="Calibri" panose="020F0502020204030204" pitchFamily="34" charset="0"/>
              </a:rPr>
              <a:t>Air Cargo Industry Memberships</a:t>
            </a:r>
          </a:p>
        </p:txBody>
      </p:sp>
      <p:sp>
        <p:nvSpPr>
          <p:cNvPr id="15367" name="Rectangle 7"/>
          <p:cNvSpPr>
            <a:spLocks noChangeArrowheads="1"/>
          </p:cNvSpPr>
          <p:nvPr/>
        </p:nvSpPr>
        <p:spPr bwMode="auto">
          <a:xfrm>
            <a:off x="5871120" y="6019800"/>
            <a:ext cx="6096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1400" b="1">
                <a:cs typeface="Times New Roman" pitchFamily="18" charset="0"/>
              </a:rPr>
              <a:t>Canadian Courier &amp; Logistics Association</a:t>
            </a:r>
          </a:p>
        </p:txBody>
      </p:sp>
      <p:sp>
        <p:nvSpPr>
          <p:cNvPr id="15368" name="Slide Number Placeholder 4"/>
          <p:cNvSpPr txBox="1">
            <a:spLocks/>
          </p:cNvSpPr>
          <p:nvPr/>
        </p:nvSpPr>
        <p:spPr bwMode="auto">
          <a:xfrm>
            <a:off x="9376320" y="64770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r">
              <a:spcBef>
                <a:spcPct val="0"/>
              </a:spcBef>
              <a:buFontTx/>
              <a:buNone/>
            </a:pPr>
            <a:endParaRPr lang="en-US" altLang="en-US" sz="140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9048328" y="6248400"/>
            <a:ext cx="2540000" cy="457200"/>
          </a:xfrm>
        </p:spPr>
        <p:txBody>
          <a:bodyPr/>
          <a:lstStyle/>
          <a:p>
            <a:pPr>
              <a:defRPr/>
            </a:pPr>
            <a:fld id="{148CE4FE-C613-4372-9599-E54428681062}" type="slidenum">
              <a:rPr lang="en-US" altLang="en-US" smtClean="0"/>
              <a:t>31</a:t>
            </a:fld>
            <a:endParaRPr lang="en-US" altLang="en-US" dirty="0"/>
          </a:p>
        </p:txBody>
      </p:sp>
      <p:pic>
        <p:nvPicPr>
          <p:cNvPr id="10" name="Picture 9">
            <a:extLst>
              <a:ext uri="{FF2B5EF4-FFF2-40B4-BE49-F238E27FC236}">
                <a16:creationId xmlns:a16="http://schemas.microsoft.com/office/drawing/2014/main" id="{87C1F316-4C17-433E-A224-135B4BBA7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4"/>
            <a:ext cx="2021737" cy="6940293"/>
          </a:xfrm>
          <a:prstGeom prst="rect">
            <a:avLst/>
          </a:prstGeom>
        </p:spPr>
      </p:pic>
      <p:pic>
        <p:nvPicPr>
          <p:cNvPr id="11" name="Picture 10">
            <a:extLst>
              <a:ext uri="{FF2B5EF4-FFF2-40B4-BE49-F238E27FC236}">
                <a16:creationId xmlns:a16="http://schemas.microsoft.com/office/drawing/2014/main" id="{83ACC70D-8B69-43F5-BFC1-A92E994BF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309542" y="955675"/>
            <a:ext cx="405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endParaRPr lang="en-US" altLang="en-US" sz="2400">
              <a:latin typeface="Times New Roman" pitchFamily="18" charset="0"/>
            </a:endParaRPr>
          </a:p>
        </p:txBody>
      </p:sp>
      <p:pic>
        <p:nvPicPr>
          <p:cNvPr id="16387" name="Picture 23" descr="CJ PPP AWARDS 2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4216" y="377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2496616" y="310406"/>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50000"/>
              </a:spcBef>
              <a:buFontTx/>
              <a:buNone/>
            </a:pPr>
            <a:r>
              <a:rPr lang="en-US" altLang="en-US" sz="2800" b="1" dirty="0">
                <a:latin typeface="Calibri" panose="020F0502020204030204" pitchFamily="34" charset="0"/>
                <a:cs typeface="Calibri" panose="020F0502020204030204" pitchFamily="34" charset="0"/>
              </a:rPr>
              <a:t>AWARDS</a:t>
            </a:r>
          </a:p>
        </p:txBody>
      </p:sp>
      <p:sp>
        <p:nvSpPr>
          <p:cNvPr id="16389" name="Rectangle 5"/>
          <p:cNvSpPr>
            <a:spLocks noChangeArrowheads="1"/>
          </p:cNvSpPr>
          <p:nvPr/>
        </p:nvSpPr>
        <p:spPr bwMode="auto">
          <a:xfrm>
            <a:off x="6611416" y="449580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2008</a:t>
            </a:r>
            <a:r>
              <a:rPr lang="en-US" altLang="en-US" sz="700" dirty="0"/>
              <a:t> - “Cargo Airline of the Year” – Shipper’s Choice Award – Cargojet awarded as Canada’s Cargo Airline of 2008 by the Canadian Transportation and Logistics Magazine.</a:t>
            </a:r>
            <a:endParaRPr lang="en-US" altLang="en-US" sz="800" dirty="0"/>
          </a:p>
        </p:txBody>
      </p:sp>
      <p:sp>
        <p:nvSpPr>
          <p:cNvPr id="16390" name="Rectangle 6"/>
          <p:cNvSpPr>
            <a:spLocks noChangeArrowheads="1"/>
          </p:cNvSpPr>
          <p:nvPr/>
        </p:nvSpPr>
        <p:spPr bwMode="auto">
          <a:xfrm>
            <a:off x="6916216" y="2667001"/>
            <a:ext cx="1828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a:t>2009</a:t>
            </a:r>
            <a:r>
              <a:rPr lang="en-US" altLang="en-US" sz="700">
                <a:solidFill>
                  <a:srgbClr val="333333"/>
                </a:solidFill>
              </a:rPr>
              <a:t> - “</a:t>
            </a:r>
            <a:r>
              <a:rPr lang="en-US" altLang="ja-JP" sz="700" b="1">
                <a:solidFill>
                  <a:srgbClr val="333333"/>
                </a:solidFill>
              </a:rPr>
              <a:t>Outstanding Business Achievement </a:t>
            </a:r>
            <a:r>
              <a:rPr lang="en-US" altLang="ja-JP" sz="700">
                <a:solidFill>
                  <a:srgbClr val="333333"/>
                </a:solidFill>
              </a:rPr>
              <a:t>Award</a:t>
            </a:r>
            <a:r>
              <a:rPr lang="en-US" altLang="en-US" sz="700">
                <a:solidFill>
                  <a:srgbClr val="333333"/>
                </a:solidFill>
              </a:rPr>
              <a:t>”</a:t>
            </a:r>
            <a:r>
              <a:rPr lang="en-US" altLang="ja-JP" sz="700">
                <a:solidFill>
                  <a:srgbClr val="333333"/>
                </a:solidFill>
              </a:rPr>
              <a:t> –  awarded by </a:t>
            </a:r>
            <a:br>
              <a:rPr lang="en-US" altLang="ja-JP" sz="700">
                <a:solidFill>
                  <a:srgbClr val="333333"/>
                </a:solidFill>
              </a:rPr>
            </a:br>
            <a:r>
              <a:rPr lang="en-US" altLang="ja-JP" sz="700">
                <a:solidFill>
                  <a:srgbClr val="333333"/>
                </a:solidFill>
              </a:rPr>
              <a:t>the Hamilton Chamber of Commerce.</a:t>
            </a:r>
            <a:endParaRPr lang="en-US" altLang="en-US" sz="800">
              <a:solidFill>
                <a:srgbClr val="333333"/>
              </a:solidFill>
            </a:endParaRPr>
          </a:p>
        </p:txBody>
      </p:sp>
      <p:sp>
        <p:nvSpPr>
          <p:cNvPr id="16391" name="Rectangle 7"/>
          <p:cNvSpPr>
            <a:spLocks noChangeArrowheads="1"/>
          </p:cNvSpPr>
          <p:nvPr/>
        </p:nvSpPr>
        <p:spPr bwMode="auto">
          <a:xfrm>
            <a:off x="7068616" y="1838326"/>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a:t>2009</a:t>
            </a:r>
            <a:r>
              <a:rPr lang="en-US" altLang="en-US" sz="700">
                <a:solidFill>
                  <a:srgbClr val="333333"/>
                </a:solidFill>
              </a:rPr>
              <a:t> - “Outstanding Business </a:t>
            </a:r>
            <a:br>
              <a:rPr lang="en-US" altLang="en-US" sz="700">
                <a:solidFill>
                  <a:srgbClr val="333333"/>
                </a:solidFill>
              </a:rPr>
            </a:br>
            <a:r>
              <a:rPr lang="en-US" altLang="en-US" sz="700">
                <a:solidFill>
                  <a:srgbClr val="333333"/>
                </a:solidFill>
              </a:rPr>
              <a:t>Achievement Award, Ontario” </a:t>
            </a:r>
            <a:br>
              <a:rPr lang="en-US" altLang="en-US" sz="700">
                <a:solidFill>
                  <a:srgbClr val="333333"/>
                </a:solidFill>
              </a:rPr>
            </a:br>
            <a:r>
              <a:rPr lang="en-US" altLang="en-US" sz="700">
                <a:solidFill>
                  <a:srgbClr val="333333"/>
                </a:solidFill>
              </a:rPr>
              <a:t>– awarded by the Ontario Chamber </a:t>
            </a:r>
            <a:br>
              <a:rPr lang="en-US" altLang="en-US" sz="700">
                <a:solidFill>
                  <a:srgbClr val="333333"/>
                </a:solidFill>
              </a:rPr>
            </a:br>
            <a:r>
              <a:rPr lang="en-US" altLang="en-US" sz="700">
                <a:solidFill>
                  <a:srgbClr val="333333"/>
                </a:solidFill>
              </a:rPr>
              <a:t>of Commerce.</a:t>
            </a:r>
          </a:p>
        </p:txBody>
      </p:sp>
      <p:sp>
        <p:nvSpPr>
          <p:cNvPr id="16392" name="Rectangle 8"/>
          <p:cNvSpPr>
            <a:spLocks noChangeArrowheads="1"/>
          </p:cNvSpPr>
          <p:nvPr/>
        </p:nvSpPr>
        <p:spPr bwMode="auto">
          <a:xfrm>
            <a:off x="9507016" y="340995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700" b="1" dirty="0"/>
              <a:t>January 17, 2005</a:t>
            </a:r>
            <a:r>
              <a:rPr lang="en-US" altLang="en-US" sz="700" dirty="0"/>
              <a:t> - Cargojet has been awarded one of Canada’s 50 Best Managed Companies, by </a:t>
            </a:r>
            <a:r>
              <a:rPr lang="en-US" altLang="en-US" sz="700" dirty="0" err="1"/>
              <a:t>Deloiite</a:t>
            </a:r>
            <a:r>
              <a:rPr lang="en-US" altLang="en-US" sz="700" dirty="0"/>
              <a:t> &amp; </a:t>
            </a:r>
            <a:r>
              <a:rPr lang="en-US" altLang="en-US" sz="700" dirty="0" err="1"/>
              <a:t>Touche</a:t>
            </a:r>
            <a:r>
              <a:rPr lang="en-US" altLang="en-US" sz="700" dirty="0"/>
              <a:t>, National Post, CIBC Banking and Queens University.</a:t>
            </a:r>
            <a:endParaRPr lang="en-US" altLang="en-US" sz="900" dirty="0"/>
          </a:p>
        </p:txBody>
      </p:sp>
      <p:sp>
        <p:nvSpPr>
          <p:cNvPr id="16393" name="Rectangle 9"/>
          <p:cNvSpPr>
            <a:spLocks noChangeArrowheads="1"/>
          </p:cNvSpPr>
          <p:nvPr/>
        </p:nvSpPr>
        <p:spPr bwMode="auto">
          <a:xfrm>
            <a:off x="9583216" y="4384676"/>
            <a:ext cx="2057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700" b="1"/>
              <a:t>November 2004</a:t>
            </a:r>
            <a:r>
              <a:rPr lang="en-US" altLang="en-US" sz="700"/>
              <a:t> - “Entrepreneur of the Year” </a:t>
            </a:r>
            <a:br>
              <a:rPr lang="en-US" altLang="en-US" sz="700"/>
            </a:br>
            <a:r>
              <a:rPr lang="en-US" altLang="en-US" sz="700"/>
              <a:t>– Ajay K. Virmani named as </a:t>
            </a:r>
            <a:br>
              <a:rPr lang="en-US" altLang="en-US" sz="700"/>
            </a:br>
            <a:r>
              <a:rPr lang="en-US" altLang="en-US" sz="700"/>
              <a:t>Entrepreneur of the Year by Ernst Young.</a:t>
            </a:r>
            <a:endParaRPr lang="en-US" altLang="en-US" sz="900"/>
          </a:p>
        </p:txBody>
      </p:sp>
      <p:sp>
        <p:nvSpPr>
          <p:cNvPr id="16394" name="Rectangle 10"/>
          <p:cNvSpPr>
            <a:spLocks noChangeArrowheads="1"/>
          </p:cNvSpPr>
          <p:nvPr/>
        </p:nvSpPr>
        <p:spPr bwMode="auto">
          <a:xfrm>
            <a:off x="9472091" y="5116514"/>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700" b="1" dirty="0"/>
              <a:t>September 2003</a:t>
            </a:r>
            <a:r>
              <a:rPr lang="en-US" altLang="en-US" sz="700" dirty="0"/>
              <a:t> - “Cargo Airline of the Year” </a:t>
            </a:r>
            <a:br>
              <a:rPr lang="en-US" altLang="en-US" sz="700" dirty="0"/>
            </a:br>
            <a:r>
              <a:rPr lang="en-US" altLang="en-US" sz="700" dirty="0"/>
              <a:t>– Shipper’s Choice Award – Cargojet awarded as Canada’s Cargo Airline of 2003 by the Canadian Transportation and Logistics Magazine.</a:t>
            </a:r>
          </a:p>
        </p:txBody>
      </p:sp>
      <p:sp>
        <p:nvSpPr>
          <p:cNvPr id="16395" name="Rectangle 11"/>
          <p:cNvSpPr>
            <a:spLocks noChangeArrowheads="1"/>
          </p:cNvSpPr>
          <p:nvPr/>
        </p:nvSpPr>
        <p:spPr bwMode="auto">
          <a:xfrm>
            <a:off x="9472091" y="5953126"/>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700" b="1" dirty="0"/>
              <a:t>September 2002</a:t>
            </a:r>
            <a:r>
              <a:rPr lang="en-US" altLang="en-US" sz="700" dirty="0"/>
              <a:t> - “Cargo Airline of the Year” </a:t>
            </a:r>
            <a:br>
              <a:rPr lang="en-US" altLang="en-US" sz="700" dirty="0"/>
            </a:br>
            <a:r>
              <a:rPr lang="en-US" altLang="en-US" sz="700" dirty="0"/>
              <a:t>– Shipper’s Choice Award – Cargojet awarded as Canada’s Cargo Airline of 2002 by the Canadian Transportation and Logistics Magazine.</a:t>
            </a:r>
          </a:p>
        </p:txBody>
      </p:sp>
      <p:sp>
        <p:nvSpPr>
          <p:cNvPr id="16396" name="Rectangle 12"/>
          <p:cNvSpPr>
            <a:spLocks noChangeArrowheads="1"/>
          </p:cNvSpPr>
          <p:nvPr/>
        </p:nvSpPr>
        <p:spPr bwMode="auto">
          <a:xfrm>
            <a:off x="9659417" y="2743200"/>
            <a:ext cx="1712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700" b="1" dirty="0"/>
              <a:t>2005</a:t>
            </a:r>
            <a:r>
              <a:rPr lang="en-US" altLang="en-US" sz="700" dirty="0"/>
              <a:t> - Cargojet has been awarded as “Leader In Customer Service”.</a:t>
            </a:r>
            <a:endParaRPr lang="en-US" altLang="en-US" sz="900" dirty="0"/>
          </a:p>
        </p:txBody>
      </p:sp>
      <p:sp>
        <p:nvSpPr>
          <p:cNvPr id="16397" name="Rectangle 13"/>
          <p:cNvSpPr>
            <a:spLocks noChangeArrowheads="1"/>
          </p:cNvSpPr>
          <p:nvPr/>
        </p:nvSpPr>
        <p:spPr bwMode="auto">
          <a:xfrm>
            <a:off x="6611416" y="990601"/>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2010</a:t>
            </a:r>
            <a:r>
              <a:rPr lang="en-US" altLang="en-US" sz="700" dirty="0"/>
              <a:t> - “Carrier of Choice” – Shipper’s Choice Award </a:t>
            </a:r>
            <a:br>
              <a:rPr lang="en-US" altLang="en-US" sz="700" dirty="0"/>
            </a:br>
            <a:r>
              <a:rPr lang="en-US" altLang="en-US" sz="700" dirty="0"/>
              <a:t>– Cargojet awarded as Canada’s Cargo Airline and Carrier of Choice for 2010 by the Canadian Transportation and Logistics Magazine.</a:t>
            </a:r>
          </a:p>
        </p:txBody>
      </p:sp>
      <p:sp>
        <p:nvSpPr>
          <p:cNvPr id="16398" name="Rectangle 14"/>
          <p:cNvSpPr>
            <a:spLocks noChangeArrowheads="1"/>
          </p:cNvSpPr>
          <p:nvPr/>
        </p:nvSpPr>
        <p:spPr bwMode="auto">
          <a:xfrm>
            <a:off x="3334816" y="5800726"/>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2011</a:t>
            </a:r>
            <a:r>
              <a:rPr lang="en-US" altLang="en-US" sz="700" dirty="0"/>
              <a:t> - “Carrier of Choice” – Shipper’s Choice Award </a:t>
            </a:r>
            <a:br>
              <a:rPr lang="en-US" altLang="en-US" sz="700" dirty="0"/>
            </a:br>
            <a:r>
              <a:rPr lang="en-US" altLang="en-US" sz="700" dirty="0"/>
              <a:t>– Cargojet awarded as Canada’s Cargo Airline and Carrier of Choice for 2011 by the Canadian Transportation and Logistics Magazine.</a:t>
            </a:r>
          </a:p>
        </p:txBody>
      </p:sp>
      <p:sp>
        <p:nvSpPr>
          <p:cNvPr id="16399" name="Rectangle 15"/>
          <p:cNvSpPr>
            <a:spLocks noChangeArrowheads="1"/>
          </p:cNvSpPr>
          <p:nvPr/>
        </p:nvSpPr>
        <p:spPr bwMode="auto">
          <a:xfrm>
            <a:off x="3301479" y="5038726"/>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2012</a:t>
            </a:r>
            <a:r>
              <a:rPr lang="en-US" altLang="en-US" sz="700" dirty="0"/>
              <a:t> - “Carrier of Choice” – Shipper’s Choice Award </a:t>
            </a:r>
            <a:br>
              <a:rPr lang="en-US" altLang="en-US" sz="700" dirty="0"/>
            </a:br>
            <a:r>
              <a:rPr lang="en-US" altLang="en-US" sz="700" dirty="0"/>
              <a:t>– Cargojet awarded as Canada’s Cargo Airline and Carrier of Choice for 2012 by the Canadian Transportation and Logistics Magazine.</a:t>
            </a:r>
          </a:p>
        </p:txBody>
      </p:sp>
      <p:sp>
        <p:nvSpPr>
          <p:cNvPr id="16400" name="Rectangle 16"/>
          <p:cNvSpPr>
            <a:spLocks noChangeArrowheads="1"/>
          </p:cNvSpPr>
          <p:nvPr/>
        </p:nvSpPr>
        <p:spPr bwMode="auto">
          <a:xfrm>
            <a:off x="3301479" y="4283075"/>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2013</a:t>
            </a:r>
            <a:r>
              <a:rPr lang="en-US" altLang="en-US" sz="700" dirty="0"/>
              <a:t> - “Carrier of Choice” – Shipper’s Choice Award – Cargojet awarded as Canada’s Cargo Airline and Carrier of Choice for 2013 by the Canadian Transportation and Logistics Magazine.</a:t>
            </a:r>
          </a:p>
        </p:txBody>
      </p:sp>
      <p:sp>
        <p:nvSpPr>
          <p:cNvPr id="16401" name="Rectangle 17"/>
          <p:cNvSpPr>
            <a:spLocks noChangeArrowheads="1"/>
          </p:cNvSpPr>
          <p:nvPr/>
        </p:nvSpPr>
        <p:spPr bwMode="auto">
          <a:xfrm>
            <a:off x="3301479" y="3521075"/>
            <a:ext cx="228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2014</a:t>
            </a:r>
            <a:r>
              <a:rPr lang="en-US" altLang="en-US" sz="700" dirty="0"/>
              <a:t> - “Carrier of Choice” – Shipper’s Choice Award – Cargojet awarded as Canada’s Cargo Airline and Carrier of Choice for 2014 by the Canadian Transportation and Logistics Magazine.</a:t>
            </a:r>
          </a:p>
        </p:txBody>
      </p:sp>
      <p:sp>
        <p:nvSpPr>
          <p:cNvPr id="16402" name="Rectangle 18"/>
          <p:cNvSpPr>
            <a:spLocks noChangeArrowheads="1"/>
          </p:cNvSpPr>
          <p:nvPr/>
        </p:nvSpPr>
        <p:spPr bwMode="auto">
          <a:xfrm>
            <a:off x="6611416" y="35052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2009</a:t>
            </a:r>
            <a:r>
              <a:rPr lang="en-US" altLang="en-US" sz="700" dirty="0"/>
              <a:t> - “Carrier of Choice” – Shipper’s Choice Award – Cargojet awarded as Canada’s Cargo Airline and Carrier of Choice for 2009 by the Canadian Transportation and Logistics Magazine.</a:t>
            </a:r>
          </a:p>
        </p:txBody>
      </p:sp>
      <p:sp>
        <p:nvSpPr>
          <p:cNvPr id="16403" name="Rectangle 19"/>
          <p:cNvSpPr>
            <a:spLocks noChangeArrowheads="1"/>
          </p:cNvSpPr>
          <p:nvPr/>
        </p:nvSpPr>
        <p:spPr bwMode="auto">
          <a:xfrm>
            <a:off x="6611416" y="5486400"/>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2007</a:t>
            </a:r>
            <a:r>
              <a:rPr lang="en-US" altLang="en-US" sz="700" dirty="0"/>
              <a:t> - “Cargo Airline of the Year” – Shipper’s Choice Award – Cargojet awarded as Canada’s Cargo Airline of 2007 by the Canadian Transportation and Logistics Magazine.</a:t>
            </a:r>
            <a:endParaRPr lang="en-US" altLang="en-US" sz="800" dirty="0"/>
          </a:p>
        </p:txBody>
      </p:sp>
      <p:sp>
        <p:nvSpPr>
          <p:cNvPr id="16404" name="Rectangle 20"/>
          <p:cNvSpPr>
            <a:spLocks noChangeArrowheads="1"/>
          </p:cNvSpPr>
          <p:nvPr/>
        </p:nvSpPr>
        <p:spPr bwMode="auto">
          <a:xfrm>
            <a:off x="9507016" y="1006475"/>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2006</a:t>
            </a:r>
            <a:r>
              <a:rPr lang="en-US" altLang="en-US" sz="700" dirty="0"/>
              <a:t> - “Cargo Airline of the Year” – Shipper’s Choice Award – Cargojet awarded as Canada’s Cargo Airline of 2006 by the Canadian Transportation and Logistics Magazine.</a:t>
            </a:r>
            <a:endParaRPr lang="en-US" altLang="en-US" sz="800" dirty="0"/>
          </a:p>
        </p:txBody>
      </p:sp>
      <p:sp>
        <p:nvSpPr>
          <p:cNvPr id="16405" name="Rectangle 21"/>
          <p:cNvSpPr>
            <a:spLocks noChangeArrowheads="1"/>
          </p:cNvSpPr>
          <p:nvPr/>
        </p:nvSpPr>
        <p:spPr bwMode="auto">
          <a:xfrm>
            <a:off x="9468916" y="1920875"/>
            <a:ext cx="205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2005</a:t>
            </a:r>
            <a:r>
              <a:rPr lang="en-US" altLang="en-US" sz="700" dirty="0"/>
              <a:t> - “Cargo Airline of the Year” – Shipper’s Choice Award – Cargojet awarded as Canada’s Cargo Airline of 2005 by the Canadian Transportation and Logistics Magazine.</a:t>
            </a:r>
            <a:endParaRPr lang="en-US" altLang="en-US" sz="800" dirty="0"/>
          </a:p>
        </p:txBody>
      </p:sp>
      <p:sp>
        <p:nvSpPr>
          <p:cNvPr id="16406" name="Rectangle 17"/>
          <p:cNvSpPr>
            <a:spLocks noChangeArrowheads="1"/>
          </p:cNvSpPr>
          <p:nvPr/>
        </p:nvSpPr>
        <p:spPr bwMode="auto">
          <a:xfrm>
            <a:off x="3298304" y="2752726"/>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2015</a:t>
            </a:r>
            <a:r>
              <a:rPr lang="en-US" altLang="en-US" sz="700" dirty="0"/>
              <a:t> - “Carrier of Choice” – Shipper’s Choice Award – Cargojet awarded as Canada’s Cargo Airline and Carrier of Choice for 2015 by the Canadian Transportation and Logistics Magazine.</a:t>
            </a:r>
          </a:p>
        </p:txBody>
      </p:sp>
      <p:sp>
        <p:nvSpPr>
          <p:cNvPr id="16407" name="Rectangle 17"/>
          <p:cNvSpPr>
            <a:spLocks noChangeArrowheads="1"/>
          </p:cNvSpPr>
          <p:nvPr/>
        </p:nvSpPr>
        <p:spPr bwMode="auto">
          <a:xfrm>
            <a:off x="3298304" y="2393242"/>
            <a:ext cx="232251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2016</a:t>
            </a:r>
            <a:r>
              <a:rPr lang="en-US" altLang="en-US" sz="700" dirty="0"/>
              <a:t> - “Carrier of Choice” – Shipper’s Choice Award</a:t>
            </a:r>
          </a:p>
        </p:txBody>
      </p:sp>
      <p:sp>
        <p:nvSpPr>
          <p:cNvPr id="16408" name="Rectangle 17"/>
          <p:cNvSpPr>
            <a:spLocks noChangeArrowheads="1"/>
          </p:cNvSpPr>
          <p:nvPr/>
        </p:nvSpPr>
        <p:spPr bwMode="auto">
          <a:xfrm>
            <a:off x="3320214" y="1799867"/>
            <a:ext cx="23147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2018</a:t>
            </a:r>
            <a:r>
              <a:rPr lang="en-US" altLang="en-US" sz="700" dirty="0"/>
              <a:t> - “Carrier of Choice” – Shipper’s Choice Award</a:t>
            </a:r>
          </a:p>
        </p:txBody>
      </p:sp>
      <p:pic>
        <p:nvPicPr>
          <p:cNvPr id="26" name="Picture 25">
            <a:extLst>
              <a:ext uri="{FF2B5EF4-FFF2-40B4-BE49-F238E27FC236}">
                <a16:creationId xmlns:a16="http://schemas.microsoft.com/office/drawing/2014/main" id="{026D5DB5-CBFC-42E4-B7D7-6D934C96DC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80" y="-27384"/>
            <a:ext cx="2021737" cy="6940293"/>
          </a:xfrm>
          <a:prstGeom prst="rect">
            <a:avLst/>
          </a:prstGeom>
        </p:spPr>
      </p:pic>
      <p:pic>
        <p:nvPicPr>
          <p:cNvPr id="27" name="Picture 26">
            <a:extLst>
              <a:ext uri="{FF2B5EF4-FFF2-40B4-BE49-F238E27FC236}">
                <a16:creationId xmlns:a16="http://schemas.microsoft.com/office/drawing/2014/main" id="{683ED38E-47CB-4DB3-8225-B50E576B3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72" y="5768803"/>
            <a:ext cx="1812264" cy="612525"/>
          </a:xfrm>
          <a:prstGeom prst="rect">
            <a:avLst/>
          </a:prstGeom>
        </p:spPr>
      </p:pic>
      <p:sp>
        <p:nvSpPr>
          <p:cNvPr id="28" name="Rectangle 17">
            <a:extLst>
              <a:ext uri="{FF2B5EF4-FFF2-40B4-BE49-F238E27FC236}">
                <a16:creationId xmlns:a16="http://schemas.microsoft.com/office/drawing/2014/main" id="{C9E63723-20D6-46E7-AC21-969064DC1390}"/>
              </a:ext>
            </a:extLst>
          </p:cNvPr>
          <p:cNvSpPr>
            <a:spLocks noChangeArrowheads="1"/>
          </p:cNvSpPr>
          <p:nvPr/>
        </p:nvSpPr>
        <p:spPr bwMode="auto">
          <a:xfrm>
            <a:off x="3301479" y="2072531"/>
            <a:ext cx="23147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2017</a:t>
            </a:r>
            <a:r>
              <a:rPr lang="en-US" altLang="en-US" sz="700" dirty="0"/>
              <a:t> - “Carrier of Choice” – Shipper’s Choice Award</a:t>
            </a:r>
          </a:p>
        </p:txBody>
      </p:sp>
      <p:sp>
        <p:nvSpPr>
          <p:cNvPr id="29" name="Rectangle 17"/>
          <p:cNvSpPr>
            <a:spLocks noChangeArrowheads="1"/>
          </p:cNvSpPr>
          <p:nvPr/>
        </p:nvSpPr>
        <p:spPr bwMode="auto">
          <a:xfrm>
            <a:off x="3298304" y="1222838"/>
            <a:ext cx="233665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 2021</a:t>
            </a:r>
            <a:r>
              <a:rPr lang="en-US" altLang="en-US" sz="700" dirty="0"/>
              <a:t> - “Carrier of Choice” – Shipper’s Choice Award</a:t>
            </a:r>
          </a:p>
        </p:txBody>
      </p:sp>
      <p:sp>
        <p:nvSpPr>
          <p:cNvPr id="34" name="Rectangle 17">
            <a:extLst>
              <a:ext uri="{FF2B5EF4-FFF2-40B4-BE49-F238E27FC236}">
                <a16:creationId xmlns:a16="http://schemas.microsoft.com/office/drawing/2014/main" id="{9F421C9B-97E4-42CB-9D2D-CD8D3F9C9E99}"/>
              </a:ext>
            </a:extLst>
          </p:cNvPr>
          <p:cNvSpPr>
            <a:spLocks noChangeArrowheads="1"/>
          </p:cNvSpPr>
          <p:nvPr/>
        </p:nvSpPr>
        <p:spPr bwMode="auto">
          <a:xfrm>
            <a:off x="3334816" y="1555393"/>
            <a:ext cx="24525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buFontTx/>
              <a:buNone/>
            </a:pPr>
            <a:r>
              <a:rPr lang="en-US" altLang="en-US" sz="700" b="1" dirty="0"/>
              <a:t>2019</a:t>
            </a:r>
            <a:r>
              <a:rPr lang="en-US" altLang="en-US" sz="700" dirty="0"/>
              <a:t> - “Carrier of Choice” – Shipper’s Choice Award</a:t>
            </a:r>
          </a:p>
        </p:txBody>
      </p:sp>
    </p:spTree>
    <p:extLst>
      <p:ext uri="{BB962C8B-B14F-4D97-AF65-F5344CB8AC3E}">
        <p14:creationId xmlns:p14="http://schemas.microsoft.com/office/powerpoint/2010/main" val="123427450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8552B5-FC23-4A49-B699-186049FA8EA9}"/>
              </a:ext>
            </a:extLst>
          </p:cNvPr>
          <p:cNvSpPr>
            <a:spLocks noGrp="1"/>
          </p:cNvSpPr>
          <p:nvPr>
            <p:ph type="sldNum" sz="quarter" idx="12"/>
          </p:nvPr>
        </p:nvSpPr>
        <p:spPr/>
        <p:txBody>
          <a:bodyPr/>
          <a:lstStyle/>
          <a:p>
            <a:pPr>
              <a:defRPr/>
            </a:pPr>
            <a:fld id="{4FABCDCD-E7CF-462E-BAB8-62AAD3CCF274}" type="slidenum">
              <a:rPr lang="en-US" altLang="en-US" smtClean="0"/>
              <a:pPr>
                <a:defRPr/>
              </a:pPr>
              <a:t>33</a:t>
            </a:fld>
            <a:endParaRPr lang="en-US" altLang="en-US"/>
          </a:p>
        </p:txBody>
      </p:sp>
      <p:pic>
        <p:nvPicPr>
          <p:cNvPr id="4" name="id-9E7F14D1-E53D-4D2A-8988-A20823278A9B" descr="Image.jpeg">
            <a:extLst>
              <a:ext uri="{FF2B5EF4-FFF2-40B4-BE49-F238E27FC236}">
                <a16:creationId xmlns:a16="http://schemas.microsoft.com/office/drawing/2014/main" id="{29A278F1-1DA5-402B-B4EE-648F73872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0"/>
            <a:ext cx="8712968" cy="681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4043D54-14EA-4E4B-AA10-2063A3B4D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1"/>
            <a:ext cx="2021736" cy="6858000"/>
          </a:xfrm>
          <a:prstGeom prst="rect">
            <a:avLst/>
          </a:prstGeom>
        </p:spPr>
      </p:pic>
      <p:sp>
        <p:nvSpPr>
          <p:cNvPr id="6" name="Rectangle 9">
            <a:extLst>
              <a:ext uri="{FF2B5EF4-FFF2-40B4-BE49-F238E27FC236}">
                <a16:creationId xmlns:a16="http://schemas.microsoft.com/office/drawing/2014/main" id="{9B61B1A0-0E60-44F9-8D3D-1A284E7D1375}"/>
              </a:ext>
            </a:extLst>
          </p:cNvPr>
          <p:cNvSpPr txBox="1">
            <a:spLocks noChangeArrowheads="1"/>
          </p:cNvSpPr>
          <p:nvPr/>
        </p:nvSpPr>
        <p:spPr bwMode="auto">
          <a:xfrm>
            <a:off x="3431704" y="8049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20" charset="-128"/>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r>
              <a:rPr lang="en-US" b="1" kern="0" dirty="0">
                <a:latin typeface="Calibri" panose="020F0502020204030204" pitchFamily="34" charset="0"/>
                <a:cs typeface="Calibri" panose="020F0502020204030204" pitchFamily="34" charset="0"/>
              </a:rPr>
              <a:t>Boeing 777-200ERF</a:t>
            </a:r>
          </a:p>
        </p:txBody>
      </p:sp>
      <p:sp>
        <p:nvSpPr>
          <p:cNvPr id="8" name="TextBox 7">
            <a:extLst>
              <a:ext uri="{FF2B5EF4-FFF2-40B4-BE49-F238E27FC236}">
                <a16:creationId xmlns:a16="http://schemas.microsoft.com/office/drawing/2014/main" id="{3E48C9CA-7081-4370-B83E-5562885DFC33}"/>
              </a:ext>
            </a:extLst>
          </p:cNvPr>
          <p:cNvSpPr txBox="1"/>
          <p:nvPr/>
        </p:nvSpPr>
        <p:spPr>
          <a:xfrm>
            <a:off x="5168630" y="1771192"/>
            <a:ext cx="6108970" cy="461665"/>
          </a:xfrm>
          <a:prstGeom prst="rect">
            <a:avLst/>
          </a:prstGeom>
          <a:noFill/>
        </p:spPr>
        <p:txBody>
          <a:bodyPr wrap="square">
            <a:spAutoFit/>
          </a:bodyPr>
          <a:lstStyle/>
          <a:p>
            <a:pPr eaLnBrk="1" hangingPunct="1"/>
            <a:r>
              <a:rPr lang="en-US" kern="0" dirty="0">
                <a:latin typeface="Calibri" panose="020F0502020204030204" pitchFamily="34" charset="0"/>
                <a:cs typeface="Calibri" panose="020F0502020204030204" pitchFamily="34" charset="0"/>
              </a:rPr>
              <a:t> </a:t>
            </a:r>
            <a:r>
              <a:rPr lang="en-US" b="1" kern="0" dirty="0">
                <a:latin typeface="Calibri" panose="020F0502020204030204" pitchFamily="34" charset="0"/>
                <a:ea typeface="Tahoma" panose="020B0604030504040204" pitchFamily="34" charset="0"/>
                <a:cs typeface="Calibri" panose="020F0502020204030204" pitchFamily="34" charset="0"/>
              </a:rPr>
              <a:t>Maximum Payload: 233,000 </a:t>
            </a:r>
            <a:r>
              <a:rPr lang="en-US" b="1" kern="0" dirty="0" err="1">
                <a:latin typeface="Calibri" panose="020F0502020204030204" pitchFamily="34" charset="0"/>
                <a:ea typeface="Tahoma" panose="020B0604030504040204" pitchFamily="34" charset="0"/>
                <a:cs typeface="Calibri" panose="020F0502020204030204" pitchFamily="34" charset="0"/>
              </a:rPr>
              <a:t>lbs</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72580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F8A8D59-56C3-4153-80B4-A9208D1A120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3631" y="44624"/>
            <a:ext cx="8738691" cy="6813376"/>
          </a:xfrm>
          <a:prstGeom prst="rect">
            <a:avLst/>
          </a:prstGeom>
          <a:noFill/>
          <a:ln w="9525">
            <a:noFill/>
            <a:miter lim="800000"/>
            <a:headEnd/>
            <a:tailEnd/>
          </a:ln>
          <a:effectLst/>
        </p:spPr>
      </p:pic>
      <p:sp>
        <p:nvSpPr>
          <p:cNvPr id="2" name="Title 1"/>
          <p:cNvSpPr>
            <a:spLocks noGrp="1"/>
          </p:cNvSpPr>
          <p:nvPr>
            <p:ph type="title" idx="4294967295"/>
          </p:nvPr>
        </p:nvSpPr>
        <p:spPr>
          <a:xfrm>
            <a:off x="3436912" y="404664"/>
            <a:ext cx="7772400" cy="1143000"/>
          </a:xfrm>
        </p:spPr>
        <p:txBody>
          <a:bodyPr/>
          <a:lstStyle/>
          <a:p>
            <a:r>
              <a:rPr lang="en-US" b="1" dirty="0">
                <a:latin typeface="Calibri" panose="020F0502020204030204" pitchFamily="34" charset="0"/>
                <a:cs typeface="Calibri" panose="020F0502020204030204" pitchFamily="34" charset="0"/>
              </a:rPr>
              <a:t>Boeing 767-300ERF</a:t>
            </a:r>
            <a:endParaRPr lang="en-CA" b="1" dirty="0">
              <a:latin typeface="Calibri" panose="020F0502020204030204" pitchFamily="34" charset="0"/>
              <a:cs typeface="Calibri" panose="020F0502020204030204" pitchFamily="34" charset="0"/>
            </a:endParaRPr>
          </a:p>
        </p:txBody>
      </p:sp>
      <p:sp>
        <p:nvSpPr>
          <p:cNvPr id="6" name="Rectangle 10"/>
          <p:cNvSpPr txBox="1">
            <a:spLocks noChangeArrowheads="1"/>
          </p:cNvSpPr>
          <p:nvPr/>
        </p:nvSpPr>
        <p:spPr bwMode="auto">
          <a:xfrm>
            <a:off x="5087888" y="1484784"/>
            <a:ext cx="7772400" cy="24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pPr eaLnBrk="1" hangingPunct="1"/>
            <a:r>
              <a:rPr lang="en-US" kern="0" dirty="0">
                <a:latin typeface="Calibri" panose="020F0502020204030204" pitchFamily="34" charset="0"/>
                <a:cs typeface="Calibri" panose="020F0502020204030204" pitchFamily="34" charset="0"/>
              </a:rPr>
              <a:t> </a:t>
            </a:r>
            <a:r>
              <a:rPr lang="en-US" b="1" kern="0" dirty="0">
                <a:latin typeface="Calibri" panose="020F0502020204030204" pitchFamily="34" charset="0"/>
                <a:ea typeface="Tahoma" panose="020B0604030504040204" pitchFamily="34" charset="0"/>
                <a:cs typeface="Calibri" panose="020F0502020204030204" pitchFamily="34" charset="0"/>
              </a:rPr>
              <a:t>Maximum Payload: 125,000 </a:t>
            </a:r>
            <a:r>
              <a:rPr lang="en-US" b="1" kern="0" dirty="0" err="1">
                <a:latin typeface="Calibri" panose="020F0502020204030204" pitchFamily="34" charset="0"/>
                <a:ea typeface="Tahoma" panose="020B0604030504040204" pitchFamily="34" charset="0"/>
                <a:cs typeface="Calibri" panose="020F0502020204030204" pitchFamily="34" charset="0"/>
              </a:rPr>
              <a:t>lbs</a:t>
            </a:r>
            <a:endParaRPr lang="en-US" b="1" kern="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2819807-9C69-46A3-A1A8-718A19EF6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2"/>
            <a:ext cx="2021736" cy="6940289"/>
          </a:xfrm>
          <a:prstGeom prst="rect">
            <a:avLst/>
          </a:prstGeom>
        </p:spPr>
      </p:pic>
      <p:pic>
        <p:nvPicPr>
          <p:cNvPr id="8" name="Picture 7">
            <a:extLst>
              <a:ext uri="{FF2B5EF4-FFF2-40B4-BE49-F238E27FC236}">
                <a16:creationId xmlns:a16="http://schemas.microsoft.com/office/drawing/2014/main" id="{85FD5610-5BDD-4281-8279-AA68FF806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spTree>
    <p:extLst>
      <p:ext uri="{BB962C8B-B14F-4D97-AF65-F5344CB8AC3E}">
        <p14:creationId xmlns:p14="http://schemas.microsoft.com/office/powerpoint/2010/main" val="19053795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MAIN JOBS\CLIENT PROJECTS\Client Jobs\C\CARGOJET\CJ 757 &amp; 767 PPP\CJ 767 PPP.jpg">
            <a:extLst>
              <a:ext uri="{FF2B5EF4-FFF2-40B4-BE49-F238E27FC236}">
                <a16:creationId xmlns:a16="http://schemas.microsoft.com/office/drawing/2014/main" id="{6827CF17-BC67-451D-A37A-90397EB186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15680" y="0"/>
            <a:ext cx="8312727"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9"/>
          <p:cNvSpPr>
            <a:spLocks noGrp="1" noChangeArrowheads="1"/>
          </p:cNvSpPr>
          <p:nvPr>
            <p:ph type="title" idx="4294967295"/>
          </p:nvPr>
        </p:nvSpPr>
        <p:spPr>
          <a:xfrm>
            <a:off x="3431704" y="804900"/>
            <a:ext cx="7772400" cy="1143000"/>
          </a:xfrm>
        </p:spPr>
        <p:txBody>
          <a:bodyPr/>
          <a:lstStyle/>
          <a:p>
            <a:pPr eaLnBrk="1" hangingPunct="1"/>
            <a:r>
              <a:rPr lang="en-US" b="1" dirty="0">
                <a:latin typeface="Calibri" panose="020F0502020204030204" pitchFamily="34" charset="0"/>
                <a:cs typeface="Calibri" panose="020F0502020204030204" pitchFamily="34" charset="0"/>
              </a:rPr>
              <a:t>Boeing 767-200ERF</a:t>
            </a:r>
          </a:p>
        </p:txBody>
      </p:sp>
      <p:sp>
        <p:nvSpPr>
          <p:cNvPr id="20485" name="Rectangle 10"/>
          <p:cNvSpPr>
            <a:spLocks noGrp="1" noChangeArrowheads="1"/>
          </p:cNvSpPr>
          <p:nvPr>
            <p:ph type="body" idx="4294967295"/>
          </p:nvPr>
        </p:nvSpPr>
        <p:spPr>
          <a:xfrm>
            <a:off x="5087888" y="1844824"/>
            <a:ext cx="7772400" cy="4114800"/>
          </a:xfrm>
        </p:spPr>
        <p:txBody>
          <a:bodyPr/>
          <a:lstStyle/>
          <a:p>
            <a:pPr eaLnBrk="1" hangingPunct="1"/>
            <a:r>
              <a:rPr lang="en-US" sz="2000" b="1" dirty="0">
                <a:latin typeface="Calibri" panose="020F0502020204030204" pitchFamily="34" charset="0"/>
                <a:ea typeface="Tahoma" panose="020B0604030504040204" pitchFamily="34" charset="0"/>
                <a:cs typeface="Calibri" panose="020F0502020204030204" pitchFamily="34" charset="0"/>
              </a:rPr>
              <a:t> Maximum Payload: 100,000 </a:t>
            </a:r>
            <a:r>
              <a:rPr lang="en-US" sz="2000" b="1" dirty="0" err="1">
                <a:latin typeface="Calibri" panose="020F0502020204030204" pitchFamily="34" charset="0"/>
                <a:ea typeface="Tahoma" panose="020B0604030504040204" pitchFamily="34" charset="0"/>
                <a:cs typeface="Calibri" panose="020F0502020204030204" pitchFamily="34" charset="0"/>
              </a:rPr>
              <a:t>lbs</a:t>
            </a:r>
            <a:endParaRPr lang="en-US" sz="2000" b="1" dirty="0">
              <a:latin typeface="Calibri" panose="020F0502020204030204" pitchFamily="34" charset="0"/>
              <a:ea typeface="Tahoma" panose="020B060403050404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157FB97E-B7D5-4548-BA74-B97FD3DD0AC8}" type="slidenum">
              <a:rPr lang="en-US" altLang="en-US" smtClean="0"/>
              <a:t>35</a:t>
            </a:fld>
            <a:endParaRPr lang="en-US" altLang="en-US" dirty="0"/>
          </a:p>
        </p:txBody>
      </p:sp>
      <p:pic>
        <p:nvPicPr>
          <p:cNvPr id="6" name="Picture 5">
            <a:extLst>
              <a:ext uri="{FF2B5EF4-FFF2-40B4-BE49-F238E27FC236}">
                <a16:creationId xmlns:a16="http://schemas.microsoft.com/office/drawing/2014/main" id="{CFC845D8-EBEA-499C-A8ED-942EA111B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2"/>
            <a:ext cx="2021736" cy="6940289"/>
          </a:xfrm>
          <a:prstGeom prst="rect">
            <a:avLst/>
          </a:prstGeom>
        </p:spPr>
      </p:pic>
      <p:pic>
        <p:nvPicPr>
          <p:cNvPr id="7" name="Picture 6">
            <a:extLst>
              <a:ext uri="{FF2B5EF4-FFF2-40B4-BE49-F238E27FC236}">
                <a16:creationId xmlns:a16="http://schemas.microsoft.com/office/drawing/2014/main" id="{100E3AF8-F1AD-41EE-8F56-B5DFC45A8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spTree>
    <p:extLst>
      <p:ext uri="{BB962C8B-B14F-4D97-AF65-F5344CB8AC3E}">
        <p14:creationId xmlns:p14="http://schemas.microsoft.com/office/powerpoint/2010/main" val="2399179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MAIN JOBS\CLIENT PROJECTS\Client Jobs\C\CARGOJET\CJ 757 &amp; 767 PPP\CJ 757 PPP.jpg">
            <a:extLst>
              <a:ext uri="{FF2B5EF4-FFF2-40B4-BE49-F238E27FC236}">
                <a16:creationId xmlns:a16="http://schemas.microsoft.com/office/drawing/2014/main" id="{A8D05A32-7D64-4203-ACC8-0933A6736E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4895" y="0"/>
            <a:ext cx="8312727"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9"/>
          <p:cNvSpPr>
            <a:spLocks noGrp="1" noChangeArrowheads="1"/>
          </p:cNvSpPr>
          <p:nvPr>
            <p:ph type="title" idx="4294967295"/>
          </p:nvPr>
        </p:nvSpPr>
        <p:spPr>
          <a:xfrm>
            <a:off x="3215680" y="912423"/>
            <a:ext cx="7772400" cy="1143000"/>
          </a:xfrm>
        </p:spPr>
        <p:txBody>
          <a:bodyPr/>
          <a:lstStyle/>
          <a:p>
            <a:pPr eaLnBrk="1" hangingPunct="1"/>
            <a:r>
              <a:rPr lang="en-US" b="1" dirty="0">
                <a:latin typeface="Calibri" panose="020F0502020204030204" pitchFamily="34" charset="0"/>
                <a:cs typeface="Calibri" panose="020F0502020204030204" pitchFamily="34" charset="0"/>
              </a:rPr>
              <a:t>Boeing 757-200ER</a:t>
            </a:r>
          </a:p>
        </p:txBody>
      </p:sp>
      <p:sp>
        <p:nvSpPr>
          <p:cNvPr id="21509" name="Rectangle 10"/>
          <p:cNvSpPr>
            <a:spLocks noGrp="1" noChangeArrowheads="1"/>
          </p:cNvSpPr>
          <p:nvPr>
            <p:ph type="body" idx="4294967295"/>
          </p:nvPr>
        </p:nvSpPr>
        <p:spPr>
          <a:xfrm>
            <a:off x="4943872" y="1850071"/>
            <a:ext cx="7772400" cy="4114800"/>
          </a:xfrm>
        </p:spPr>
        <p:txBody>
          <a:bodyPr/>
          <a:lstStyle/>
          <a:p>
            <a:pPr eaLnBrk="1" hangingPunct="1"/>
            <a:r>
              <a:rPr lang="en-US" sz="2000" b="1" dirty="0">
                <a:latin typeface="Calibri" panose="020F0502020204030204" pitchFamily="34" charset="0"/>
                <a:ea typeface="Tahoma" panose="020B0604030504040204" pitchFamily="34" charset="0"/>
                <a:cs typeface="Calibri" panose="020F0502020204030204" pitchFamily="34" charset="0"/>
              </a:rPr>
              <a:t> Maximum Payload: 80,000 </a:t>
            </a:r>
            <a:r>
              <a:rPr lang="en-US" sz="2000" b="1" dirty="0" err="1">
                <a:latin typeface="Calibri" panose="020F0502020204030204" pitchFamily="34" charset="0"/>
                <a:ea typeface="Tahoma" panose="020B0604030504040204" pitchFamily="34" charset="0"/>
                <a:cs typeface="Calibri" panose="020F0502020204030204" pitchFamily="34" charset="0"/>
              </a:rPr>
              <a:t>lbs</a:t>
            </a:r>
            <a:endParaRPr lang="en-US" sz="2000" b="1" dirty="0">
              <a:latin typeface="Calibri" panose="020F0502020204030204" pitchFamily="34" charset="0"/>
              <a:ea typeface="Tahoma" panose="020B060403050404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20D80695-1415-447F-9607-FEDF9A567635}" type="slidenum">
              <a:rPr lang="en-US" altLang="en-US" smtClean="0"/>
              <a:t>36</a:t>
            </a:fld>
            <a:endParaRPr lang="en-US" altLang="en-US" dirty="0"/>
          </a:p>
        </p:txBody>
      </p:sp>
      <p:pic>
        <p:nvPicPr>
          <p:cNvPr id="6" name="Picture 5">
            <a:extLst>
              <a:ext uri="{FF2B5EF4-FFF2-40B4-BE49-F238E27FC236}">
                <a16:creationId xmlns:a16="http://schemas.microsoft.com/office/drawing/2014/main" id="{4B2487E9-958F-4867-895A-1D7075FBC0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2"/>
            <a:ext cx="2021736" cy="6940289"/>
          </a:xfrm>
          <a:prstGeom prst="rect">
            <a:avLst/>
          </a:prstGeom>
        </p:spPr>
      </p:pic>
      <p:pic>
        <p:nvPicPr>
          <p:cNvPr id="7" name="Picture 6">
            <a:extLst>
              <a:ext uri="{FF2B5EF4-FFF2-40B4-BE49-F238E27FC236}">
                <a16:creationId xmlns:a16="http://schemas.microsoft.com/office/drawing/2014/main" id="{F84BB160-0841-4B76-8A38-637C68913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spTree>
    <p:extLst>
      <p:ext uri="{BB962C8B-B14F-4D97-AF65-F5344CB8AC3E}">
        <p14:creationId xmlns:p14="http://schemas.microsoft.com/office/powerpoint/2010/main" val="5584097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BCF3F-CA1B-45D7-A062-2387CDE65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Text Box 1027"/>
          <p:cNvSpPr txBox="1">
            <a:spLocks noChangeArrowheads="1"/>
          </p:cNvSpPr>
          <p:nvPr/>
        </p:nvSpPr>
        <p:spPr bwMode="auto">
          <a:xfrm>
            <a:off x="4427512" y="2679303"/>
            <a:ext cx="807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solidFill>
                  <a:schemeClr val="bg1"/>
                </a:solidFill>
                <a:latin typeface="Tahoma" panose="020B0604030504040204" pitchFamily="34" charset="0"/>
              </a:rPr>
              <a:t>Thank You.</a:t>
            </a:r>
            <a:endParaRPr lang="en-US" altLang="en-US" sz="1800" b="1" dirty="0">
              <a:solidFill>
                <a:schemeClr val="bg1"/>
              </a:solidFill>
              <a:latin typeface="Tahoma" panose="020B0604030504040204" pitchFamily="34" charset="0"/>
            </a:endParaRPr>
          </a:p>
        </p:txBody>
      </p:sp>
      <p:pic>
        <p:nvPicPr>
          <p:cNvPr id="9" name="Picture 8">
            <a:extLst>
              <a:ext uri="{FF2B5EF4-FFF2-40B4-BE49-F238E27FC236}">
                <a16:creationId xmlns:a16="http://schemas.microsoft.com/office/drawing/2014/main" id="{21EC5893-EA60-48B4-846F-9E670AED2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896" y="401489"/>
            <a:ext cx="6256424" cy="2114601"/>
          </a:xfrm>
          <a:prstGeom prst="rect">
            <a:avLst/>
          </a:prstGeom>
        </p:spPr>
      </p:pic>
    </p:spTree>
    <p:extLst>
      <p:ext uri="{BB962C8B-B14F-4D97-AF65-F5344CB8AC3E}">
        <p14:creationId xmlns:p14="http://schemas.microsoft.com/office/powerpoint/2010/main" val="134672527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1027"/>
          <p:cNvSpPr txBox="1">
            <a:spLocks noChangeArrowheads="1"/>
          </p:cNvSpPr>
          <p:nvPr/>
        </p:nvSpPr>
        <p:spPr bwMode="auto">
          <a:xfrm>
            <a:off x="2783632" y="1750397"/>
            <a:ext cx="784664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marL="457200" indent="-457200" eaLnBrk="1" hangingPunct="1">
              <a:spcBef>
                <a:spcPct val="0"/>
              </a:spcBef>
            </a:pPr>
            <a:r>
              <a:rPr lang="en-US" altLang="en-US" sz="2400" dirty="0">
                <a:latin typeface="Calibri" panose="020F0502020204030204" pitchFamily="34" charset="0"/>
                <a:cs typeface="Calibri" panose="020F0502020204030204" pitchFamily="34" charset="0"/>
              </a:rPr>
              <a:t>Entrepreneurial company that prides itself in building lasting customer relationships while delivering exceptional service</a:t>
            </a:r>
          </a:p>
          <a:p>
            <a:pPr marL="457200" indent="-457200" eaLnBrk="1" hangingPunct="1">
              <a:spcBef>
                <a:spcPct val="0"/>
              </a:spcBef>
            </a:pPr>
            <a:endParaRPr lang="en-US" altLang="en-US" sz="2400" dirty="0">
              <a:latin typeface="Calibri" panose="020F0502020204030204" pitchFamily="34" charset="0"/>
              <a:cs typeface="Calibri" panose="020F0502020204030204" pitchFamily="34" charset="0"/>
            </a:endParaRPr>
          </a:p>
          <a:p>
            <a:pPr marL="457200" indent="-457200" eaLnBrk="1" hangingPunct="1">
              <a:spcBef>
                <a:spcPct val="0"/>
              </a:spcBef>
            </a:pPr>
            <a:r>
              <a:rPr lang="en-US" altLang="en-US" sz="2400" dirty="0">
                <a:latin typeface="Calibri" panose="020F0502020204030204" pitchFamily="34" charset="0"/>
                <a:cs typeface="Calibri" panose="020F0502020204030204" pitchFamily="34" charset="0"/>
              </a:rPr>
              <a:t>Engaged and passionate workforce of over 1,500 with over $750 million in revenues</a:t>
            </a:r>
          </a:p>
          <a:p>
            <a:pPr marL="457200" indent="-457200" eaLnBrk="1" hangingPunct="1">
              <a:spcBef>
                <a:spcPct val="0"/>
              </a:spcBef>
            </a:pPr>
            <a:endParaRPr lang="en-US" altLang="en-US" sz="2400" dirty="0">
              <a:latin typeface="Calibri" panose="020F0502020204030204" pitchFamily="34" charset="0"/>
              <a:cs typeface="Calibri" panose="020F0502020204030204" pitchFamily="34" charset="0"/>
            </a:endParaRPr>
          </a:p>
          <a:p>
            <a:pPr marL="457200" indent="-457200" eaLnBrk="1" hangingPunct="1">
              <a:spcBef>
                <a:spcPct val="0"/>
              </a:spcBef>
            </a:pPr>
            <a:r>
              <a:rPr lang="en-US" altLang="en-US" sz="2400" dirty="0">
                <a:latin typeface="Calibri" panose="020F0502020204030204" pitchFamily="34" charset="0"/>
                <a:cs typeface="Calibri" panose="020F0502020204030204" pitchFamily="34" charset="0"/>
              </a:rPr>
              <a:t>In 20 years, we have become Canada’s #1 cargo airline, only national overnight air cargo consolidator</a:t>
            </a:r>
          </a:p>
          <a:p>
            <a:pPr marL="457200" indent="-457200" eaLnBrk="1" hangingPunct="1">
              <a:spcBef>
                <a:spcPct val="0"/>
              </a:spcBef>
            </a:pPr>
            <a:endParaRPr lang="en-US" altLang="en-US" sz="2400" dirty="0">
              <a:latin typeface="Calibri" panose="020F0502020204030204" pitchFamily="34" charset="0"/>
              <a:cs typeface="Calibri" panose="020F0502020204030204" pitchFamily="34" charset="0"/>
            </a:endParaRPr>
          </a:p>
          <a:p>
            <a:pPr marL="457200" indent="-457200" eaLnBrk="1" hangingPunct="1">
              <a:spcBef>
                <a:spcPct val="0"/>
              </a:spcBef>
            </a:pPr>
            <a:r>
              <a:rPr lang="en-US" altLang="en-US" sz="2400" dirty="0">
                <a:latin typeface="Calibri" panose="020F0502020204030204" pitchFamily="34" charset="0"/>
                <a:cs typeface="Calibri" panose="020F0502020204030204" pitchFamily="34" charset="0"/>
              </a:rPr>
              <a:t>We represent over 90% of the domestic overnight air cargo lift available in Canada</a:t>
            </a:r>
          </a:p>
          <a:p>
            <a:pPr algn="ctr" eaLnBrk="1" hangingPunct="1">
              <a:spcBef>
                <a:spcPct val="0"/>
              </a:spcBef>
              <a:buFontTx/>
              <a:buNone/>
            </a:pPr>
            <a:endParaRPr lang="en-US" altLang="en-US" sz="2800" b="1" dirty="0">
              <a:latin typeface="Tahoma" pitchFamily="34" charset="0"/>
            </a:endParaRPr>
          </a:p>
        </p:txBody>
      </p:sp>
      <p:sp>
        <p:nvSpPr>
          <p:cNvPr id="2" name="Slide Number Placeholder 1"/>
          <p:cNvSpPr>
            <a:spLocks noGrp="1"/>
          </p:cNvSpPr>
          <p:nvPr>
            <p:ph type="sldNum" sz="quarter" idx="12"/>
          </p:nvPr>
        </p:nvSpPr>
        <p:spPr/>
        <p:txBody>
          <a:bodyPr/>
          <a:lstStyle/>
          <a:p>
            <a:pPr>
              <a:defRPr/>
            </a:pPr>
            <a:fld id="{51FCA0E2-2762-498F-9CF1-F667C49225A0}" type="slidenum">
              <a:rPr lang="en-US" altLang="en-US" smtClean="0"/>
              <a:t>4</a:t>
            </a:fld>
            <a:endParaRPr lang="en-US" altLang="en-US" dirty="0"/>
          </a:p>
        </p:txBody>
      </p:sp>
      <p:sp>
        <p:nvSpPr>
          <p:cNvPr id="7" name="Text Box 1027">
            <a:extLst>
              <a:ext uri="{FF2B5EF4-FFF2-40B4-BE49-F238E27FC236}">
                <a16:creationId xmlns:a16="http://schemas.microsoft.com/office/drawing/2014/main" id="{23E92524-719A-44CA-B63E-B93DF6CC104B}"/>
              </a:ext>
            </a:extLst>
          </p:cNvPr>
          <p:cNvSpPr txBox="1">
            <a:spLocks noChangeArrowheads="1"/>
          </p:cNvSpPr>
          <p:nvPr/>
        </p:nvSpPr>
        <p:spPr bwMode="auto">
          <a:xfrm>
            <a:off x="2783632" y="771963"/>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spcBef>
                <a:spcPct val="0"/>
              </a:spcBef>
              <a:buFontTx/>
              <a:buNone/>
            </a:pPr>
            <a:r>
              <a:rPr lang="en-US" altLang="en-US" sz="2800" b="1" dirty="0">
                <a:latin typeface="Calibri" panose="020F0502020204030204" pitchFamily="34" charset="0"/>
                <a:cs typeface="Calibri" panose="020F0502020204030204" pitchFamily="34" charset="0"/>
              </a:rPr>
              <a:t>Who We Are</a:t>
            </a:r>
          </a:p>
        </p:txBody>
      </p:sp>
      <p:cxnSp>
        <p:nvCxnSpPr>
          <p:cNvPr id="8" name="Straight Connector 7">
            <a:extLst>
              <a:ext uri="{FF2B5EF4-FFF2-40B4-BE49-F238E27FC236}">
                <a16:creationId xmlns:a16="http://schemas.microsoft.com/office/drawing/2014/main" id="{3A72CDCA-832D-4B8A-9DD2-585E56C89EDF}"/>
              </a:ext>
            </a:extLst>
          </p:cNvPr>
          <p:cNvCxnSpPr>
            <a:cxnSpLocks/>
          </p:cNvCxnSpPr>
          <p:nvPr/>
        </p:nvCxnSpPr>
        <p:spPr>
          <a:xfrm>
            <a:off x="2855640" y="1484784"/>
            <a:ext cx="7272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BFDD190-7196-4408-9DD4-DB2679825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2"/>
            <a:ext cx="2021737" cy="6940289"/>
          </a:xfrm>
          <a:prstGeom prst="rect">
            <a:avLst/>
          </a:prstGeom>
        </p:spPr>
      </p:pic>
      <p:pic>
        <p:nvPicPr>
          <p:cNvPr id="10" name="Picture 9">
            <a:extLst>
              <a:ext uri="{FF2B5EF4-FFF2-40B4-BE49-F238E27FC236}">
                <a16:creationId xmlns:a16="http://schemas.microsoft.com/office/drawing/2014/main" id="{D8278FAF-0693-4487-878D-C3329BE95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1" name="Picture 10">
            <a:extLst>
              <a:ext uri="{FF2B5EF4-FFF2-40B4-BE49-F238E27FC236}">
                <a16:creationId xmlns:a16="http://schemas.microsoft.com/office/drawing/2014/main" id="{E01AA0FE-FC81-4F9E-8AD8-E7C417E6E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9203">
                                            <p:txEl>
                                              <p:pRg st="2" end="2"/>
                                            </p:txEl>
                                          </p:spTgt>
                                        </p:tgtEl>
                                        <p:attrNameLst>
                                          <p:attrName>style.visibility</p:attrName>
                                        </p:attrNameLst>
                                      </p:cBhvr>
                                      <p:to>
                                        <p:strVal val="visible"/>
                                      </p:to>
                                    </p:set>
                                    <p:anim calcmode="lin" valueType="num">
                                      <p:cBhvr additive="base">
                                        <p:cTn id="13" dur="500" fill="hold"/>
                                        <p:tgtEl>
                                          <p:spTgt spid="1792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9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9203">
                                            <p:txEl>
                                              <p:pRg st="4" end="4"/>
                                            </p:txEl>
                                          </p:spTgt>
                                        </p:tgtEl>
                                        <p:attrNameLst>
                                          <p:attrName>style.visibility</p:attrName>
                                        </p:attrNameLst>
                                      </p:cBhvr>
                                      <p:to>
                                        <p:strVal val="visible"/>
                                      </p:to>
                                    </p:set>
                                    <p:anim calcmode="lin" valueType="num">
                                      <p:cBhvr additive="base">
                                        <p:cTn id="19" dur="500" fill="hold"/>
                                        <p:tgtEl>
                                          <p:spTgt spid="1792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92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9203">
                                            <p:txEl>
                                              <p:pRg st="6" end="6"/>
                                            </p:txEl>
                                          </p:spTgt>
                                        </p:tgtEl>
                                        <p:attrNameLst>
                                          <p:attrName>style.visibility</p:attrName>
                                        </p:attrNameLst>
                                      </p:cBhvr>
                                      <p:to>
                                        <p:strVal val="visible"/>
                                      </p:to>
                                    </p:set>
                                    <p:anim calcmode="lin" valueType="num">
                                      <p:cBhvr additive="base">
                                        <p:cTn id="25" dur="500" fill="hold"/>
                                        <p:tgtEl>
                                          <p:spTgt spid="17920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920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2971350" y="1583353"/>
            <a:ext cx="842461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Only national network </a:t>
            </a:r>
            <a:r>
              <a:rPr lang="en-CA" altLang="en-US" sz="1800" dirty="0">
                <a:latin typeface="Calibri" panose="020F0502020204030204" pitchFamily="34" charset="0"/>
                <a:cs typeface="Calibri" panose="020F0502020204030204" pitchFamily="34" charset="0"/>
              </a:rPr>
              <a:t>that enables next day service for courier industry to over 90% of Canadian population, a strong competitive advantage</a:t>
            </a:r>
            <a:endParaRPr lang="en-CA" altLang="en-US" sz="1800" b="1" dirty="0">
              <a:latin typeface="Calibri" panose="020F0502020204030204" pitchFamily="34" charset="0"/>
              <a:cs typeface="Calibri" panose="020F0502020204030204" pitchFamily="34" charset="0"/>
            </a:endParaRP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Entrepreneurial mindset</a:t>
            </a:r>
            <a:r>
              <a:rPr lang="en-CA" altLang="en-US" sz="1800" dirty="0">
                <a:latin typeface="Calibri" panose="020F0502020204030204" pitchFamily="34" charset="0"/>
                <a:cs typeface="Calibri" panose="020F0502020204030204" pitchFamily="34" charset="0"/>
              </a:rPr>
              <a:t>: allows speed to market, responsiveness and sharp focus on network optimization and cost management</a:t>
            </a:r>
            <a:endParaRPr lang="en-US" altLang="en-US" sz="1800" dirty="0">
              <a:latin typeface="Calibri" panose="020F0502020204030204" pitchFamily="34" charset="0"/>
              <a:cs typeface="Calibri" panose="020F0502020204030204" pitchFamily="34" charset="0"/>
            </a:endParaRP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Long-term customer contracts: </a:t>
            </a:r>
            <a:r>
              <a:rPr lang="en-CA" altLang="en-US" sz="1800" dirty="0">
                <a:latin typeface="Calibri" panose="020F0502020204030204" pitchFamily="34" charset="0"/>
                <a:cs typeface="Calibri" panose="020F0502020204030204" pitchFamily="34" charset="0"/>
              </a:rPr>
              <a:t>with minimum revenue guarantees and cost pass-through provisions for increases in uncontrollable variable costs (e.g. fuel)</a:t>
            </a:r>
            <a:endParaRPr lang="en-US" altLang="en-US" sz="1800" dirty="0">
              <a:latin typeface="Calibri" panose="020F0502020204030204" pitchFamily="34" charset="0"/>
              <a:cs typeface="Calibri" panose="020F0502020204030204" pitchFamily="34" charset="0"/>
            </a:endParaRP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Unique mix of customers &amp; cargo: </a:t>
            </a:r>
            <a:r>
              <a:rPr lang="en-CA" altLang="en-US" sz="1800" dirty="0">
                <a:latin typeface="Calibri" panose="020F0502020204030204" pitchFamily="34" charset="0"/>
                <a:cs typeface="Calibri" panose="020F0502020204030204" pitchFamily="34" charset="0"/>
              </a:rPr>
              <a:t>allows optimization of density and space</a:t>
            </a: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Fuel efficient fleet</a:t>
            </a:r>
            <a:r>
              <a:rPr lang="en-CA" altLang="en-US" sz="1800" dirty="0">
                <a:latin typeface="Calibri" panose="020F0502020204030204" pitchFamily="34" charset="0"/>
                <a:cs typeface="Calibri" panose="020F0502020204030204" pitchFamily="34" charset="0"/>
              </a:rPr>
              <a:t>:  state-of-the-art aircraft &amp; GSE equipment</a:t>
            </a: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Barriers to entry</a:t>
            </a:r>
            <a:r>
              <a:rPr lang="en-CA" altLang="en-US" sz="1800" dirty="0">
                <a:latin typeface="Calibri" panose="020F0502020204030204" pitchFamily="34" charset="0"/>
                <a:cs typeface="Calibri" panose="020F0502020204030204" pitchFamily="34" charset="0"/>
              </a:rPr>
              <a:t>:  serving 16 major airports in Canada stretching across Canada from coast to coast (</a:t>
            </a:r>
            <a:r>
              <a:rPr lang="en-CA" altLang="en-US" sz="1800" dirty="0" err="1">
                <a:latin typeface="Calibri" panose="020F0502020204030204" pitchFamily="34" charset="0"/>
                <a:cs typeface="Calibri" panose="020F0502020204030204" pitchFamily="34" charset="0"/>
              </a:rPr>
              <a:t>eg.</a:t>
            </a:r>
            <a:r>
              <a:rPr lang="en-CA" altLang="en-US" sz="1800" dirty="0">
                <a:latin typeface="Calibri" panose="020F0502020204030204" pitchFamily="34" charset="0"/>
                <a:cs typeface="Calibri" panose="020F0502020204030204" pitchFamily="34" charset="0"/>
              </a:rPr>
              <a:t> St. John’s - Iqaluit - Vancouver)</a:t>
            </a: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Strong, motivated non-unionized workforce</a:t>
            </a:r>
            <a:r>
              <a:rPr lang="en-CA" altLang="en-US" sz="1800" dirty="0">
                <a:latin typeface="Calibri" panose="020F0502020204030204" pitchFamily="34" charset="0"/>
                <a:cs typeface="Calibri" panose="020F0502020204030204" pitchFamily="34" charset="0"/>
              </a:rPr>
              <a:t> – High level of engagement</a:t>
            </a:r>
          </a:p>
          <a:p>
            <a:pPr eaLnBrk="1" hangingPunct="1">
              <a:spcBef>
                <a:spcPct val="0"/>
              </a:spcBef>
              <a:spcAft>
                <a:spcPts val="900"/>
              </a:spcAft>
              <a:buFont typeface="Arial" charset="0"/>
              <a:buChar char="•"/>
            </a:pPr>
            <a:r>
              <a:rPr lang="en-CA" altLang="en-US" sz="1800" b="1" dirty="0">
                <a:latin typeface="Calibri" panose="020F0502020204030204" pitchFamily="34" charset="0"/>
                <a:cs typeface="Calibri" panose="020F0502020204030204" pitchFamily="34" charset="0"/>
              </a:rPr>
              <a:t>Pilots union enjoys a very positive and collaborative </a:t>
            </a:r>
            <a:r>
              <a:rPr lang="en-US" altLang="en-US" sz="1800" b="1" dirty="0">
                <a:latin typeface="Calibri" panose="020F0502020204030204" pitchFamily="34" charset="0"/>
                <a:cs typeface="Calibri" panose="020F0502020204030204" pitchFamily="34" charset="0"/>
              </a:rPr>
              <a:t>relationship</a:t>
            </a:r>
            <a:r>
              <a:rPr lang="en-US" altLang="en-US" sz="1800" dirty="0">
                <a:latin typeface="Calibri" panose="020F0502020204030204" pitchFamily="34" charset="0"/>
                <a:cs typeface="Calibri" panose="020F0502020204030204" pitchFamily="34" charset="0"/>
              </a:rPr>
              <a:t>; 7-year contract extended in 2019 to June 2027.  The contract contains a </a:t>
            </a:r>
            <a:r>
              <a:rPr lang="en-US" altLang="en-US" sz="1800" u="sng" dirty="0">
                <a:latin typeface="Calibri" panose="020F0502020204030204" pitchFamily="34" charset="0"/>
                <a:cs typeface="Calibri" panose="020F0502020204030204" pitchFamily="34" charset="0"/>
              </a:rPr>
              <a:t>no-strike, no-lockout clause</a:t>
            </a:r>
            <a:endParaRPr lang="en-US" altLang="en-US" sz="1800" dirty="0">
              <a:latin typeface="Calibri" panose="020F0502020204030204" pitchFamily="34" charset="0"/>
              <a:cs typeface="Calibri" panose="020F0502020204030204" pitchFamily="34" charset="0"/>
            </a:endParaRPr>
          </a:p>
          <a:p>
            <a:pPr eaLnBrk="1" hangingPunct="1">
              <a:spcBef>
                <a:spcPct val="0"/>
              </a:spcBef>
              <a:spcAft>
                <a:spcPts val="900"/>
              </a:spcAft>
              <a:buFont typeface="Arial" charset="0"/>
              <a:buChar char="•"/>
            </a:pPr>
            <a:endParaRPr lang="en-US" altLang="en-US" sz="1800" dirty="0">
              <a:latin typeface="Tahoma" pitchFamily="34" charset="0"/>
            </a:endParaRPr>
          </a:p>
        </p:txBody>
      </p:sp>
      <p:sp>
        <p:nvSpPr>
          <p:cNvPr id="3" name="Slide Number Placeholder 2"/>
          <p:cNvSpPr>
            <a:spLocks noGrp="1"/>
          </p:cNvSpPr>
          <p:nvPr>
            <p:ph type="sldNum" sz="quarter" idx="12"/>
          </p:nvPr>
        </p:nvSpPr>
        <p:spPr/>
        <p:txBody>
          <a:bodyPr/>
          <a:lstStyle/>
          <a:p>
            <a:pPr>
              <a:defRPr/>
            </a:pPr>
            <a:fld id="{2532D10A-5B72-4E5F-8A51-DB8A88BFB740}" type="slidenum">
              <a:rPr lang="en-US" altLang="en-US" smtClean="0"/>
              <a:t>5</a:t>
            </a:fld>
            <a:endParaRPr lang="en-US" altLang="en-US" dirty="0"/>
          </a:p>
        </p:txBody>
      </p:sp>
      <p:sp>
        <p:nvSpPr>
          <p:cNvPr id="6" name="TextBox 5">
            <a:extLst>
              <a:ext uri="{FF2B5EF4-FFF2-40B4-BE49-F238E27FC236}">
                <a16:creationId xmlns:a16="http://schemas.microsoft.com/office/drawing/2014/main" id="{55DBA744-1442-410F-80F1-E00FC8631890}"/>
              </a:ext>
            </a:extLst>
          </p:cNvPr>
          <p:cNvSpPr txBox="1"/>
          <p:nvPr/>
        </p:nvSpPr>
        <p:spPr>
          <a:xfrm>
            <a:off x="2909891" y="604640"/>
            <a:ext cx="6912768"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Business Model </a:t>
            </a:r>
          </a:p>
        </p:txBody>
      </p:sp>
      <p:cxnSp>
        <p:nvCxnSpPr>
          <p:cNvPr id="8" name="Straight Connector 7">
            <a:extLst>
              <a:ext uri="{FF2B5EF4-FFF2-40B4-BE49-F238E27FC236}">
                <a16:creationId xmlns:a16="http://schemas.microsoft.com/office/drawing/2014/main" id="{811DABDF-D80B-48AA-AE9E-CB87184F618D}"/>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DDDA19-D41A-4E79-9AD0-8AFE8AB2F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0"/>
            <a:ext cx="2021735" cy="6940283"/>
          </a:xfrm>
          <a:prstGeom prst="rect">
            <a:avLst/>
          </a:prstGeom>
        </p:spPr>
      </p:pic>
      <p:pic>
        <p:nvPicPr>
          <p:cNvPr id="10" name="Picture 9">
            <a:extLst>
              <a:ext uri="{FF2B5EF4-FFF2-40B4-BE49-F238E27FC236}">
                <a16:creationId xmlns:a16="http://schemas.microsoft.com/office/drawing/2014/main" id="{30CCF2EA-E360-4DD6-94A6-318C3F74F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1" name="Picture 10">
            <a:extLst>
              <a:ext uri="{FF2B5EF4-FFF2-40B4-BE49-F238E27FC236}">
                <a16:creationId xmlns:a16="http://schemas.microsoft.com/office/drawing/2014/main" id="{C06BFD25-71A8-4851-A6A9-724E92CD3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3556662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4260">
                                            <p:txEl>
                                              <p:pRg st="0" end="0"/>
                                            </p:txEl>
                                          </p:spTgt>
                                        </p:tgtEl>
                                        <p:attrNameLst>
                                          <p:attrName>style.visibility</p:attrName>
                                        </p:attrNameLst>
                                      </p:cBhvr>
                                      <p:to>
                                        <p:strVal val="visible"/>
                                      </p:to>
                                    </p:set>
                                    <p:anim calcmode="lin" valueType="num">
                                      <p:cBhvr additive="base">
                                        <p:cTn id="7" dur="500" fill="hold"/>
                                        <p:tgtEl>
                                          <p:spTgt spid="224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4260">
                                            <p:txEl>
                                              <p:pRg st="1" end="1"/>
                                            </p:txEl>
                                          </p:spTgt>
                                        </p:tgtEl>
                                        <p:attrNameLst>
                                          <p:attrName>style.visibility</p:attrName>
                                        </p:attrNameLst>
                                      </p:cBhvr>
                                      <p:to>
                                        <p:strVal val="visible"/>
                                      </p:to>
                                    </p:set>
                                    <p:anim calcmode="lin" valueType="num">
                                      <p:cBhvr additive="base">
                                        <p:cTn id="13" dur="500" fill="hold"/>
                                        <p:tgtEl>
                                          <p:spTgt spid="22426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4260">
                                            <p:txEl>
                                              <p:pRg st="2" end="2"/>
                                            </p:txEl>
                                          </p:spTgt>
                                        </p:tgtEl>
                                        <p:attrNameLst>
                                          <p:attrName>style.visibility</p:attrName>
                                        </p:attrNameLst>
                                      </p:cBhvr>
                                      <p:to>
                                        <p:strVal val="visible"/>
                                      </p:to>
                                    </p:set>
                                    <p:anim calcmode="lin" valueType="num">
                                      <p:cBhvr additive="base">
                                        <p:cTn id="19" dur="500" fill="hold"/>
                                        <p:tgtEl>
                                          <p:spTgt spid="22426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4260">
                                            <p:txEl>
                                              <p:pRg st="3" end="3"/>
                                            </p:txEl>
                                          </p:spTgt>
                                        </p:tgtEl>
                                        <p:attrNameLst>
                                          <p:attrName>style.visibility</p:attrName>
                                        </p:attrNameLst>
                                      </p:cBhvr>
                                      <p:to>
                                        <p:strVal val="visible"/>
                                      </p:to>
                                    </p:set>
                                    <p:anim calcmode="lin" valueType="num">
                                      <p:cBhvr additive="base">
                                        <p:cTn id="25" dur="500" fill="hold"/>
                                        <p:tgtEl>
                                          <p:spTgt spid="22426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42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4260">
                                            <p:txEl>
                                              <p:pRg st="4" end="4"/>
                                            </p:txEl>
                                          </p:spTgt>
                                        </p:tgtEl>
                                        <p:attrNameLst>
                                          <p:attrName>style.visibility</p:attrName>
                                        </p:attrNameLst>
                                      </p:cBhvr>
                                      <p:to>
                                        <p:strVal val="visible"/>
                                      </p:to>
                                    </p:set>
                                    <p:anim calcmode="lin" valueType="num">
                                      <p:cBhvr additive="base">
                                        <p:cTn id="31" dur="500" fill="hold"/>
                                        <p:tgtEl>
                                          <p:spTgt spid="22426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42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4260">
                                            <p:txEl>
                                              <p:pRg st="5" end="5"/>
                                            </p:txEl>
                                          </p:spTgt>
                                        </p:tgtEl>
                                        <p:attrNameLst>
                                          <p:attrName>style.visibility</p:attrName>
                                        </p:attrNameLst>
                                      </p:cBhvr>
                                      <p:to>
                                        <p:strVal val="visible"/>
                                      </p:to>
                                    </p:set>
                                    <p:anim calcmode="lin" valueType="num">
                                      <p:cBhvr additive="base">
                                        <p:cTn id="37" dur="500" fill="hold"/>
                                        <p:tgtEl>
                                          <p:spTgt spid="22426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426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4260">
                                            <p:txEl>
                                              <p:pRg st="6" end="6"/>
                                            </p:txEl>
                                          </p:spTgt>
                                        </p:tgtEl>
                                        <p:attrNameLst>
                                          <p:attrName>style.visibility</p:attrName>
                                        </p:attrNameLst>
                                      </p:cBhvr>
                                      <p:to>
                                        <p:strVal val="visible"/>
                                      </p:to>
                                    </p:set>
                                    <p:anim calcmode="lin" valueType="num">
                                      <p:cBhvr additive="base">
                                        <p:cTn id="43" dur="500" fill="hold"/>
                                        <p:tgtEl>
                                          <p:spTgt spid="22426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426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4260">
                                            <p:txEl>
                                              <p:pRg st="7" end="7"/>
                                            </p:txEl>
                                          </p:spTgt>
                                        </p:tgtEl>
                                        <p:attrNameLst>
                                          <p:attrName>style.visibility</p:attrName>
                                        </p:attrNameLst>
                                      </p:cBhvr>
                                      <p:to>
                                        <p:strVal val="visible"/>
                                      </p:to>
                                    </p:set>
                                    <p:anim calcmode="lin" valueType="num">
                                      <p:cBhvr additive="base">
                                        <p:cTn id="49" dur="500" fill="hold"/>
                                        <p:tgtEl>
                                          <p:spTgt spid="22426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426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A0E2-2762-498F-9CF1-F667C49225A0}" type="slidenum">
              <a:rPr lang="en-US" altLang="en-US" smtClean="0"/>
              <a:t>6</a:t>
            </a:fld>
            <a:endParaRPr lang="en-US" altLang="en-US" dirty="0"/>
          </a:p>
        </p:txBody>
      </p:sp>
      <p:sp>
        <p:nvSpPr>
          <p:cNvPr id="3" name="TextBox 2">
            <a:extLst>
              <a:ext uri="{FF2B5EF4-FFF2-40B4-BE49-F238E27FC236}">
                <a16:creationId xmlns:a16="http://schemas.microsoft.com/office/drawing/2014/main" id="{80CC9688-E718-4460-BEEC-5DA1B1D6488A}"/>
              </a:ext>
            </a:extLst>
          </p:cNvPr>
          <p:cNvSpPr txBox="1"/>
          <p:nvPr/>
        </p:nvSpPr>
        <p:spPr>
          <a:xfrm>
            <a:off x="2927648" y="683331"/>
            <a:ext cx="7128792"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Ambition and Strategy - </a:t>
            </a:r>
            <a:r>
              <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rPr>
              <a:t>Pillars</a:t>
            </a:r>
          </a:p>
        </p:txBody>
      </p:sp>
      <p:sp>
        <p:nvSpPr>
          <p:cNvPr id="7" name="Text Box 1027">
            <a:extLst>
              <a:ext uri="{FF2B5EF4-FFF2-40B4-BE49-F238E27FC236}">
                <a16:creationId xmlns:a16="http://schemas.microsoft.com/office/drawing/2014/main" id="{9E976803-FE72-4601-8ECB-D06613214396}"/>
              </a:ext>
            </a:extLst>
          </p:cNvPr>
          <p:cNvSpPr txBox="1">
            <a:spLocks noChangeArrowheads="1"/>
          </p:cNvSpPr>
          <p:nvPr/>
        </p:nvSpPr>
        <p:spPr bwMode="auto">
          <a:xfrm>
            <a:off x="2999656" y="1613819"/>
            <a:ext cx="784664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marL="457200" indent="-457200" eaLnBrk="1" hangingPunct="1">
              <a:spcBef>
                <a:spcPct val="0"/>
              </a:spcBef>
              <a:buFont typeface="+mj-lt"/>
              <a:buAutoNum type="arabicPeriod"/>
            </a:pPr>
            <a:r>
              <a:rPr lang="en-US" altLang="en-US" sz="2000" dirty="0">
                <a:latin typeface="Calibri" panose="020F0502020204030204" pitchFamily="34" charset="0"/>
                <a:cs typeface="Calibri" panose="020F0502020204030204" pitchFamily="34" charset="0"/>
              </a:rPr>
              <a:t>Build the </a:t>
            </a:r>
            <a:r>
              <a:rPr lang="en-US" altLang="en-US" sz="2000" u="sng" dirty="0">
                <a:latin typeface="Calibri" panose="020F0502020204030204" pitchFamily="34" charset="0"/>
                <a:cs typeface="Calibri" panose="020F0502020204030204" pitchFamily="34" charset="0"/>
              </a:rPr>
              <a:t>most efficient “middle-mile” air </a:t>
            </a:r>
            <a:r>
              <a:rPr lang="en-US" altLang="en-US" sz="2000" dirty="0">
                <a:latin typeface="Calibri" panose="020F0502020204030204" pitchFamily="34" charset="0"/>
                <a:cs typeface="Calibri" panose="020F0502020204030204" pitchFamily="34" charset="0"/>
              </a:rPr>
              <a:t>capability to allow couriers and logistics players to fulfil their time-sensitive “next-day” delivery promise.</a:t>
            </a:r>
          </a:p>
          <a:p>
            <a:pPr marL="457200" indent="-457200" eaLnBrk="1" hangingPunct="1">
              <a:spcBef>
                <a:spcPct val="0"/>
              </a:spcBef>
              <a:buFont typeface="+mj-lt"/>
              <a:buAutoNum type="arabicPeriod"/>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a:pPr>
            <a:r>
              <a:rPr lang="en-US" altLang="en-US" sz="2000" dirty="0">
                <a:latin typeface="Calibri" panose="020F0502020204030204" pitchFamily="34" charset="0"/>
                <a:cs typeface="Calibri" panose="020F0502020204030204" pitchFamily="34" charset="0"/>
              </a:rPr>
              <a:t>Identify high growth areas and aggressively pursue opportunities that allow </a:t>
            </a:r>
            <a:r>
              <a:rPr lang="en-US" altLang="en-US" sz="2000" u="sng" dirty="0">
                <a:latin typeface="Calibri" panose="020F0502020204030204" pitchFamily="34" charset="0"/>
                <a:cs typeface="Calibri" panose="020F0502020204030204" pitchFamily="34" charset="0"/>
              </a:rPr>
              <a:t>network and fleet optimization </a:t>
            </a:r>
            <a:r>
              <a:rPr lang="en-US" altLang="en-US" sz="2000" dirty="0">
                <a:latin typeface="Calibri" panose="020F0502020204030204" pitchFamily="34" charset="0"/>
                <a:cs typeface="Calibri" panose="020F0502020204030204" pitchFamily="34" charset="0"/>
              </a:rPr>
              <a:t>thereby creating attractive price-points for customers to use more air product.</a:t>
            </a:r>
          </a:p>
          <a:p>
            <a:pPr marL="457200" indent="-457200" eaLnBrk="1" hangingPunct="1">
              <a:spcBef>
                <a:spcPct val="0"/>
              </a:spcBef>
              <a:buFont typeface="+mj-lt"/>
              <a:buAutoNum type="arabicPeriod"/>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a:pPr>
            <a:r>
              <a:rPr lang="en-US" altLang="en-US" sz="2000" dirty="0">
                <a:latin typeface="Calibri" panose="020F0502020204030204" pitchFamily="34" charset="0"/>
                <a:cs typeface="Calibri" panose="020F0502020204030204" pitchFamily="34" charset="0"/>
              </a:rPr>
              <a:t>Play a key role in </a:t>
            </a:r>
            <a:r>
              <a:rPr lang="en-US" altLang="en-US" sz="2000" u="sng" dirty="0">
                <a:latin typeface="Calibri" panose="020F0502020204030204" pitchFamily="34" charset="0"/>
                <a:cs typeface="Calibri" panose="020F0502020204030204" pitchFamily="34" charset="0"/>
              </a:rPr>
              <a:t>enabling e-commerce growth </a:t>
            </a:r>
            <a:r>
              <a:rPr lang="en-US" altLang="en-US" sz="2000" dirty="0">
                <a:latin typeface="Calibri" panose="020F0502020204030204" pitchFamily="34" charset="0"/>
                <a:cs typeface="Calibri" panose="020F0502020204030204" pitchFamily="34" charset="0"/>
              </a:rPr>
              <a:t>across North America by understanding and fulfilling emerging requirements from e-Commerce and logistics players.</a:t>
            </a:r>
            <a:endParaRPr lang="en-US" altLang="en-US" sz="2400" dirty="0">
              <a:latin typeface="Calibri" panose="020F0502020204030204" pitchFamily="34" charset="0"/>
              <a:cs typeface="Calibri" panose="020F0502020204030204" pitchFamily="34" charset="0"/>
            </a:endParaRPr>
          </a:p>
          <a:p>
            <a:pPr marL="457200" indent="-457200" eaLnBrk="1" hangingPunct="1">
              <a:spcBef>
                <a:spcPct val="0"/>
              </a:spcBef>
            </a:pPr>
            <a:endParaRPr lang="en-US" altLang="en-US" sz="2400" dirty="0">
              <a:latin typeface="Tahoma" pitchFamily="34" charset="0"/>
            </a:endParaRPr>
          </a:p>
        </p:txBody>
      </p:sp>
      <p:cxnSp>
        <p:nvCxnSpPr>
          <p:cNvPr id="8" name="Straight Connector 7">
            <a:extLst>
              <a:ext uri="{FF2B5EF4-FFF2-40B4-BE49-F238E27FC236}">
                <a16:creationId xmlns:a16="http://schemas.microsoft.com/office/drawing/2014/main" id="{9E2CC118-94D4-47A9-8F65-74E25BE701B5}"/>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6D13FDB-BA98-4B54-9498-25679420E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80"/>
            <a:ext cx="2021734" cy="6940283"/>
          </a:xfrm>
          <a:prstGeom prst="rect">
            <a:avLst/>
          </a:prstGeom>
        </p:spPr>
      </p:pic>
      <p:pic>
        <p:nvPicPr>
          <p:cNvPr id="10" name="Picture 9">
            <a:extLst>
              <a:ext uri="{FF2B5EF4-FFF2-40B4-BE49-F238E27FC236}">
                <a16:creationId xmlns:a16="http://schemas.microsoft.com/office/drawing/2014/main" id="{57F38824-373E-431F-A4B6-7190813B57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1" name="Picture 10">
            <a:extLst>
              <a:ext uri="{FF2B5EF4-FFF2-40B4-BE49-F238E27FC236}">
                <a16:creationId xmlns:a16="http://schemas.microsoft.com/office/drawing/2014/main" id="{AAD37903-B408-4084-B192-70FFB5A02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1727309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A0E2-2762-498F-9CF1-F667C49225A0}" type="slidenum">
              <a:rPr lang="en-US" altLang="en-US" smtClean="0"/>
              <a:t>7</a:t>
            </a:fld>
            <a:endParaRPr lang="en-US" altLang="en-US" dirty="0"/>
          </a:p>
        </p:txBody>
      </p:sp>
      <p:sp>
        <p:nvSpPr>
          <p:cNvPr id="3" name="TextBox 2">
            <a:extLst>
              <a:ext uri="{FF2B5EF4-FFF2-40B4-BE49-F238E27FC236}">
                <a16:creationId xmlns:a16="http://schemas.microsoft.com/office/drawing/2014/main" id="{80CC9688-E718-4460-BEEC-5DA1B1D6488A}"/>
              </a:ext>
            </a:extLst>
          </p:cNvPr>
          <p:cNvSpPr txBox="1"/>
          <p:nvPr/>
        </p:nvSpPr>
        <p:spPr>
          <a:xfrm>
            <a:off x="2927648" y="683331"/>
            <a:ext cx="7128792"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Ambition and Strategy - </a:t>
            </a:r>
            <a:r>
              <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rPr>
              <a:t>Tactics</a:t>
            </a:r>
          </a:p>
        </p:txBody>
      </p:sp>
      <p:sp>
        <p:nvSpPr>
          <p:cNvPr id="7" name="Text Box 1027">
            <a:extLst>
              <a:ext uri="{FF2B5EF4-FFF2-40B4-BE49-F238E27FC236}">
                <a16:creationId xmlns:a16="http://schemas.microsoft.com/office/drawing/2014/main" id="{9E976803-FE72-4601-8ECB-D06613214396}"/>
              </a:ext>
            </a:extLst>
          </p:cNvPr>
          <p:cNvSpPr txBox="1">
            <a:spLocks noChangeArrowheads="1"/>
          </p:cNvSpPr>
          <p:nvPr/>
        </p:nvSpPr>
        <p:spPr bwMode="auto">
          <a:xfrm>
            <a:off x="2999656" y="1613819"/>
            <a:ext cx="784664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marL="457200" indent="-457200" eaLnBrk="1" hangingPunct="1">
              <a:spcBef>
                <a:spcPct val="0"/>
              </a:spcBef>
              <a:buFont typeface="+mj-lt"/>
              <a:buAutoNum type="arabicPeriod"/>
            </a:pPr>
            <a:r>
              <a:rPr lang="en-US" altLang="en-US" sz="2000" dirty="0">
                <a:latin typeface="Calibri" panose="020F0502020204030204" pitchFamily="34" charset="0"/>
                <a:cs typeface="Calibri" panose="020F0502020204030204" pitchFamily="34" charset="0"/>
              </a:rPr>
              <a:t>Maintain e-Commerce leadership </a:t>
            </a:r>
            <a:r>
              <a:rPr lang="en-US" altLang="en-US" sz="2000" i="1" dirty="0">
                <a:latin typeface="Calibri" panose="020F0502020204030204" pitchFamily="34" charset="0"/>
                <a:cs typeface="Calibri" panose="020F0502020204030204" pitchFamily="34" charset="0"/>
              </a:rPr>
              <a:t>(B2B and B2C)</a:t>
            </a:r>
          </a:p>
          <a:p>
            <a:pPr marL="1200150" lvl="1" indent="-457200" eaLnBrk="1" hangingPunct="1">
              <a:spcBef>
                <a:spcPct val="0"/>
              </a:spcBef>
            </a:pPr>
            <a:r>
              <a:rPr lang="en-US" altLang="en-US" sz="2000" dirty="0">
                <a:latin typeface="Calibri" panose="020F0502020204030204" pitchFamily="34" charset="0"/>
                <a:cs typeface="Calibri" panose="020F0502020204030204" pitchFamily="34" charset="0"/>
              </a:rPr>
              <a:t>Backbone for all time-sensitive deliveries across Canada for all major logistics and courier players </a:t>
            </a:r>
          </a:p>
          <a:p>
            <a:pPr marL="1200150" lvl="1" indent="-457200" eaLnBrk="1" hangingPunct="1">
              <a:spcBef>
                <a:spcPct val="0"/>
              </a:spcBef>
            </a:pPr>
            <a:r>
              <a:rPr lang="en-US" altLang="en-US" sz="2000" dirty="0">
                <a:latin typeface="Calibri" panose="020F0502020204030204" pitchFamily="34" charset="0"/>
                <a:cs typeface="Calibri" panose="020F0502020204030204" pitchFamily="34" charset="0"/>
              </a:rPr>
              <a:t>Cargojet is the de-facto enabler of  e-commerce in Canada </a:t>
            </a:r>
          </a:p>
          <a:p>
            <a:pPr marL="1200150" lvl="1" indent="-457200" eaLnBrk="1" hangingPunct="1">
              <a:spcBef>
                <a:spcPct val="0"/>
              </a:spcBef>
            </a:pPr>
            <a:r>
              <a:rPr lang="en-US" altLang="en-US" sz="2000" dirty="0">
                <a:latin typeface="Calibri" panose="020F0502020204030204" pitchFamily="34" charset="0"/>
                <a:cs typeface="Calibri" panose="020F0502020204030204" pitchFamily="34" charset="0"/>
              </a:rPr>
              <a:t>Cargojet reaches 90% of Canadian population through its overnight national network to fulfil next day delivery promise.</a:t>
            </a:r>
          </a:p>
          <a:p>
            <a:pPr marL="1200150" lvl="1" indent="-457200" eaLnBrk="1" hangingPunct="1">
              <a:spcBef>
                <a:spcPct val="0"/>
              </a:spcBef>
              <a:buFont typeface="+mj-lt"/>
              <a:buAutoNum type="arabicPeriod"/>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a:pPr>
            <a:r>
              <a:rPr lang="en-US" altLang="en-US" sz="2000" dirty="0">
                <a:latin typeface="Calibri" panose="020F0502020204030204" pitchFamily="34" charset="0"/>
                <a:cs typeface="Calibri" panose="020F0502020204030204" pitchFamily="34" charset="0"/>
              </a:rPr>
              <a:t>Capture new cross-border  and international opportunities</a:t>
            </a:r>
          </a:p>
          <a:p>
            <a:pPr marL="1200150" lvl="1" indent="-457200" eaLnBrk="1" hangingPunct="1">
              <a:spcBef>
                <a:spcPct val="0"/>
              </a:spcBef>
            </a:pPr>
            <a:r>
              <a:rPr lang="en-US" altLang="en-US" sz="2000" dirty="0">
                <a:latin typeface="Calibri" panose="020F0502020204030204" pitchFamily="34" charset="0"/>
                <a:cs typeface="Calibri" panose="020F0502020204030204" pitchFamily="34" charset="0"/>
              </a:rPr>
              <a:t>Growing ACMI services for international courier customers</a:t>
            </a:r>
          </a:p>
          <a:p>
            <a:pPr marL="1200150" lvl="1" indent="-457200" eaLnBrk="1" hangingPunct="1">
              <a:spcBef>
                <a:spcPct val="0"/>
              </a:spcBef>
            </a:pPr>
            <a:r>
              <a:rPr lang="en-US" altLang="en-US" sz="2000" dirty="0">
                <a:latin typeface="Calibri" panose="020F0502020204030204" pitchFamily="34" charset="0"/>
                <a:cs typeface="Calibri" panose="020F0502020204030204" pitchFamily="34" charset="0"/>
              </a:rPr>
              <a:t>Stronger demand and yields on international </a:t>
            </a:r>
            <a:r>
              <a:rPr lang="en-US" altLang="en-US" sz="2000" dirty="0" err="1">
                <a:latin typeface="Calibri" panose="020F0502020204030204" pitchFamily="34" charset="0"/>
                <a:cs typeface="Calibri" panose="020F0502020204030204" pitchFamily="34" charset="0"/>
              </a:rPr>
              <a:t>adhoc</a:t>
            </a:r>
            <a:r>
              <a:rPr lang="en-US" altLang="en-US" sz="2000" dirty="0">
                <a:latin typeface="Calibri" panose="020F0502020204030204" pitchFamily="34" charset="0"/>
                <a:cs typeface="Calibri" panose="020F0502020204030204" pitchFamily="34" charset="0"/>
              </a:rPr>
              <a:t> charters due to the shortage of air cargo capacity due to the lack of passenger air cargo capacity</a:t>
            </a:r>
          </a:p>
          <a:p>
            <a:pPr marL="457200" indent="-457200" eaLnBrk="1" hangingPunct="1">
              <a:spcBef>
                <a:spcPct val="0"/>
              </a:spcBef>
            </a:pPr>
            <a:endParaRPr lang="en-US" altLang="en-US" sz="2000" dirty="0">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E2CC118-94D4-47A9-8F65-74E25BE701B5}"/>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6D13FDB-BA98-4B54-9498-25679420E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8"/>
            <a:ext cx="2021734" cy="6940279"/>
          </a:xfrm>
          <a:prstGeom prst="rect">
            <a:avLst/>
          </a:prstGeom>
        </p:spPr>
      </p:pic>
      <p:pic>
        <p:nvPicPr>
          <p:cNvPr id="10" name="Picture 9">
            <a:extLst>
              <a:ext uri="{FF2B5EF4-FFF2-40B4-BE49-F238E27FC236}">
                <a16:creationId xmlns:a16="http://schemas.microsoft.com/office/drawing/2014/main" id="{57F38824-373E-431F-A4B6-7190813B57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1" name="Picture 10">
            <a:extLst>
              <a:ext uri="{FF2B5EF4-FFF2-40B4-BE49-F238E27FC236}">
                <a16:creationId xmlns:a16="http://schemas.microsoft.com/office/drawing/2014/main" id="{AAD37903-B408-4084-B192-70FFB5A02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3528695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additive="base">
                                        <p:cTn id="25"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 calcmode="lin" valueType="num">
                                      <p:cBhvr additive="base">
                                        <p:cTn id="29"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 calcmode="lin" valueType="num">
                                      <p:cBhvr additive="base">
                                        <p:cTn id="33"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1FCA0E2-2762-498F-9CF1-F667C49225A0}" type="slidenum">
              <a:rPr lang="en-US" altLang="en-US" smtClean="0"/>
              <a:t>8</a:t>
            </a:fld>
            <a:endParaRPr lang="en-US" altLang="en-US" dirty="0"/>
          </a:p>
        </p:txBody>
      </p:sp>
      <p:sp>
        <p:nvSpPr>
          <p:cNvPr id="7" name="Text Box 1027">
            <a:extLst>
              <a:ext uri="{FF2B5EF4-FFF2-40B4-BE49-F238E27FC236}">
                <a16:creationId xmlns:a16="http://schemas.microsoft.com/office/drawing/2014/main" id="{9E976803-FE72-4601-8ECB-D06613214396}"/>
              </a:ext>
            </a:extLst>
          </p:cNvPr>
          <p:cNvSpPr txBox="1">
            <a:spLocks noChangeArrowheads="1"/>
          </p:cNvSpPr>
          <p:nvPr/>
        </p:nvSpPr>
        <p:spPr bwMode="auto">
          <a:xfrm>
            <a:off x="3006536" y="1569376"/>
            <a:ext cx="8081069" cy="490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10000"/>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marL="457200" indent="-457200" eaLnBrk="1" hangingPunct="1">
              <a:spcBef>
                <a:spcPct val="0"/>
              </a:spcBef>
              <a:buFont typeface="+mj-lt"/>
              <a:buAutoNum type="arabicPeriod" startAt="3"/>
            </a:pPr>
            <a:r>
              <a:rPr lang="en-US" altLang="en-US" sz="2000" dirty="0">
                <a:latin typeface="Calibri" panose="020F0502020204030204" pitchFamily="34" charset="0"/>
                <a:cs typeface="Calibri" panose="020F0502020204030204" pitchFamily="34" charset="0"/>
              </a:rPr>
              <a:t>Continue to optimize fleet utilization by building both </a:t>
            </a:r>
            <a:r>
              <a:rPr lang="en-US" altLang="en-US" sz="2000" u="sng" dirty="0">
                <a:latin typeface="Calibri" panose="020F0502020204030204" pitchFamily="34" charset="0"/>
                <a:cs typeface="Calibri" panose="020F0502020204030204" pitchFamily="34" charset="0"/>
              </a:rPr>
              <a:t>day and week-end</a:t>
            </a:r>
            <a:r>
              <a:rPr lang="en-US" altLang="en-US" sz="2000" dirty="0">
                <a:latin typeface="Calibri" panose="020F0502020204030204" pitchFamily="34" charset="0"/>
                <a:cs typeface="Calibri" panose="020F0502020204030204" pitchFamily="34" charset="0"/>
              </a:rPr>
              <a:t> networks including Charters and ACMI model.</a:t>
            </a:r>
          </a:p>
          <a:p>
            <a:pPr marL="457200" indent="-457200" eaLnBrk="1" hangingPunct="1">
              <a:spcBef>
                <a:spcPct val="0"/>
              </a:spcBef>
              <a:buFont typeface="+mj-lt"/>
              <a:buAutoNum type="arabicPeriod" startAt="3"/>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startAt="3"/>
            </a:pPr>
            <a:r>
              <a:rPr lang="en-US" altLang="en-US" sz="2000" dirty="0">
                <a:latin typeface="Calibri" panose="020F0502020204030204" pitchFamily="34" charset="0"/>
                <a:cs typeface="Calibri" panose="020F0502020204030204" pitchFamily="34" charset="0"/>
              </a:rPr>
              <a:t>Opportunistically utilize </a:t>
            </a:r>
            <a:r>
              <a:rPr lang="en-US" altLang="en-US" sz="2000" u="sng" dirty="0">
                <a:latin typeface="Calibri" panose="020F0502020204030204" pitchFamily="34" charset="0"/>
                <a:cs typeface="Calibri" panose="020F0502020204030204" pitchFamily="34" charset="0"/>
              </a:rPr>
              <a:t>west-to-east lanes </a:t>
            </a:r>
            <a:r>
              <a:rPr lang="en-US" altLang="en-US" sz="2000" dirty="0">
                <a:latin typeface="Calibri" panose="020F0502020204030204" pitchFamily="34" charset="0"/>
                <a:cs typeface="Calibri" panose="020F0502020204030204" pitchFamily="34" charset="0"/>
              </a:rPr>
              <a:t>for non-courier freight opportunities (Asia inbound) and E-commerce growth.</a:t>
            </a:r>
          </a:p>
          <a:p>
            <a:pPr marL="457200" indent="-457200" eaLnBrk="1" hangingPunct="1">
              <a:spcBef>
                <a:spcPct val="0"/>
              </a:spcBef>
              <a:buFont typeface="+mj-lt"/>
              <a:buAutoNum type="arabicPeriod" startAt="3"/>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startAt="3"/>
            </a:pPr>
            <a:r>
              <a:rPr lang="en-US" altLang="en-US" sz="2000" dirty="0">
                <a:latin typeface="Calibri" panose="020F0502020204030204" pitchFamily="34" charset="0"/>
                <a:cs typeface="Calibri" panose="020F0502020204030204" pitchFamily="34" charset="0"/>
              </a:rPr>
              <a:t>Exploit </a:t>
            </a:r>
            <a:r>
              <a:rPr lang="en-US" altLang="en-US" sz="2000" u="sng" dirty="0">
                <a:latin typeface="Calibri" panose="020F0502020204030204" pitchFamily="34" charset="0"/>
                <a:cs typeface="Calibri" panose="020F0502020204030204" pitchFamily="34" charset="0"/>
              </a:rPr>
              <a:t>adjacent revenue opportunities </a:t>
            </a:r>
            <a:r>
              <a:rPr lang="en-US" altLang="en-US" sz="2000" dirty="0">
                <a:latin typeface="Calibri" panose="020F0502020204030204" pitchFamily="34" charset="0"/>
                <a:cs typeface="Calibri" panose="020F0502020204030204" pitchFamily="34" charset="0"/>
              </a:rPr>
              <a:t>by offering ground-handling capabilities to third party shippers.</a:t>
            </a:r>
          </a:p>
          <a:p>
            <a:pPr marL="457200" indent="-457200" eaLnBrk="1" hangingPunct="1">
              <a:spcBef>
                <a:spcPct val="0"/>
              </a:spcBef>
              <a:buFont typeface="+mj-lt"/>
              <a:buAutoNum type="arabicPeriod" startAt="3"/>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startAt="3"/>
            </a:pPr>
            <a:r>
              <a:rPr lang="en-US" altLang="en-US" sz="2000" dirty="0">
                <a:latin typeface="Calibri" panose="020F0502020204030204" pitchFamily="34" charset="0"/>
                <a:cs typeface="Calibri" panose="020F0502020204030204" pitchFamily="34" charset="0"/>
              </a:rPr>
              <a:t>Build the </a:t>
            </a:r>
            <a:r>
              <a:rPr lang="en-US" altLang="en-US" sz="2000" u="sng" dirty="0">
                <a:latin typeface="Calibri" panose="020F0502020204030204" pitchFamily="34" charset="0"/>
                <a:cs typeface="Calibri" panose="020F0502020204030204" pitchFamily="34" charset="0"/>
              </a:rPr>
              <a:t>best fleet </a:t>
            </a:r>
            <a:r>
              <a:rPr lang="en-US" altLang="en-US" sz="2000" dirty="0">
                <a:latin typeface="Calibri" panose="020F0502020204030204" pitchFamily="34" charset="0"/>
                <a:cs typeface="Calibri" panose="020F0502020204030204" pitchFamily="34" charset="0"/>
              </a:rPr>
              <a:t>to allow cost advantage for our customers.</a:t>
            </a:r>
          </a:p>
          <a:p>
            <a:pPr marL="457200" indent="-457200" eaLnBrk="1" hangingPunct="1">
              <a:spcBef>
                <a:spcPct val="0"/>
              </a:spcBef>
              <a:buFont typeface="+mj-lt"/>
              <a:buAutoNum type="arabicPeriod" startAt="3"/>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startAt="3"/>
            </a:pPr>
            <a:r>
              <a:rPr lang="en-US" altLang="en-US" sz="2000" dirty="0">
                <a:latin typeface="Calibri" panose="020F0502020204030204" pitchFamily="34" charset="0"/>
                <a:cs typeface="Calibri" panose="020F0502020204030204" pitchFamily="34" charset="0"/>
              </a:rPr>
              <a:t>Attract and retain the best talent and maintain high employee </a:t>
            </a:r>
            <a:r>
              <a:rPr lang="en-US" altLang="en-US" sz="2000" u="sng" dirty="0">
                <a:latin typeface="Calibri" panose="020F0502020204030204" pitchFamily="34" charset="0"/>
                <a:cs typeface="Calibri" panose="020F0502020204030204" pitchFamily="34" charset="0"/>
              </a:rPr>
              <a:t>engagement</a:t>
            </a:r>
            <a:r>
              <a:rPr lang="en-US" altLang="en-US" sz="2000" dirty="0">
                <a:latin typeface="Calibri" panose="020F0502020204030204" pitchFamily="34" charset="0"/>
                <a:cs typeface="Calibri" panose="020F0502020204030204" pitchFamily="34" charset="0"/>
              </a:rPr>
              <a:t> of frontline staff .</a:t>
            </a:r>
          </a:p>
          <a:p>
            <a:pPr marL="457200" indent="-457200" eaLnBrk="1" hangingPunct="1">
              <a:spcBef>
                <a:spcPct val="0"/>
              </a:spcBef>
              <a:buFont typeface="+mj-lt"/>
              <a:buAutoNum type="arabicPeriod" startAt="3"/>
            </a:pPr>
            <a:endParaRPr lang="en-US" altLang="en-US" sz="2000" dirty="0">
              <a:latin typeface="Calibri" panose="020F0502020204030204" pitchFamily="34" charset="0"/>
              <a:cs typeface="Calibri" panose="020F0502020204030204" pitchFamily="34" charset="0"/>
            </a:endParaRPr>
          </a:p>
          <a:p>
            <a:pPr marL="457200" indent="-457200" eaLnBrk="1" hangingPunct="1">
              <a:spcBef>
                <a:spcPct val="0"/>
              </a:spcBef>
              <a:buFont typeface="+mj-lt"/>
              <a:buAutoNum type="arabicPeriod" startAt="3"/>
            </a:pPr>
            <a:r>
              <a:rPr lang="en-US" altLang="en-US" sz="2000" dirty="0">
                <a:latin typeface="Calibri" panose="020F0502020204030204" pitchFamily="34" charset="0"/>
                <a:cs typeface="Calibri" panose="020F0502020204030204" pitchFamily="34" charset="0"/>
              </a:rPr>
              <a:t>Build a cost-effective MRO capability to capture additional margin opportunity.</a:t>
            </a:r>
          </a:p>
          <a:p>
            <a:pPr marL="1200150" lvl="1" indent="-457200" eaLnBrk="1" hangingPunct="1">
              <a:spcBef>
                <a:spcPct val="0"/>
              </a:spcBef>
            </a:pPr>
            <a:endParaRPr lang="en-US" altLang="en-US" sz="2000" dirty="0">
              <a:latin typeface="Tahoma" pitchFamily="34" charset="0"/>
            </a:endParaRPr>
          </a:p>
        </p:txBody>
      </p:sp>
      <p:sp>
        <p:nvSpPr>
          <p:cNvPr id="8" name="TextBox 7">
            <a:extLst>
              <a:ext uri="{FF2B5EF4-FFF2-40B4-BE49-F238E27FC236}">
                <a16:creationId xmlns:a16="http://schemas.microsoft.com/office/drawing/2014/main" id="{670A56AB-EC13-48E1-B83E-35DC12615AAE}"/>
              </a:ext>
            </a:extLst>
          </p:cNvPr>
          <p:cNvSpPr txBox="1"/>
          <p:nvPr/>
        </p:nvSpPr>
        <p:spPr>
          <a:xfrm>
            <a:off x="2927648" y="683331"/>
            <a:ext cx="7128792" cy="523220"/>
          </a:xfrm>
          <a:prstGeom prst="rect">
            <a:avLst/>
          </a:prstGeom>
          <a:noFill/>
        </p:spPr>
        <p:txBody>
          <a:bodyPr wrap="square" rtlCol="0">
            <a:spAutoFit/>
          </a:bodyPr>
          <a:lstStyle/>
          <a:p>
            <a:r>
              <a:rPr lang="en-CA" sz="2800" b="1" dirty="0">
                <a:latin typeface="Calibri" panose="020F0502020204030204" pitchFamily="34" charset="0"/>
                <a:ea typeface="Tahoma" panose="020B0604030504040204" pitchFamily="34" charset="0"/>
                <a:cs typeface="Calibri" panose="020F0502020204030204" pitchFamily="34" charset="0"/>
              </a:rPr>
              <a:t>Ambition and Strategy - </a:t>
            </a:r>
            <a:r>
              <a:rPr lang="en-CA" sz="2800" b="1" dirty="0">
                <a:solidFill>
                  <a:srgbClr val="FF0000"/>
                </a:solidFill>
                <a:latin typeface="Calibri" panose="020F0502020204030204" pitchFamily="34" charset="0"/>
                <a:ea typeface="Tahoma" panose="020B0604030504040204" pitchFamily="34" charset="0"/>
                <a:cs typeface="Calibri" panose="020F0502020204030204" pitchFamily="34" charset="0"/>
              </a:rPr>
              <a:t>Tactics</a:t>
            </a:r>
          </a:p>
        </p:txBody>
      </p:sp>
      <p:cxnSp>
        <p:nvCxnSpPr>
          <p:cNvPr id="9" name="Straight Connector 8">
            <a:extLst>
              <a:ext uri="{FF2B5EF4-FFF2-40B4-BE49-F238E27FC236}">
                <a16:creationId xmlns:a16="http://schemas.microsoft.com/office/drawing/2014/main" id="{D083505A-5931-4B81-8691-9CBAEE3DFABA}"/>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B5E78DE-04F5-4DFF-880E-4C84324C3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8"/>
            <a:ext cx="2021733" cy="6940279"/>
          </a:xfrm>
          <a:prstGeom prst="rect">
            <a:avLst/>
          </a:prstGeom>
        </p:spPr>
      </p:pic>
      <p:pic>
        <p:nvPicPr>
          <p:cNvPr id="11" name="Picture 10">
            <a:extLst>
              <a:ext uri="{FF2B5EF4-FFF2-40B4-BE49-F238E27FC236}">
                <a16:creationId xmlns:a16="http://schemas.microsoft.com/office/drawing/2014/main" id="{C193DAF0-DAB0-4139-AA76-4DACCBDF36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2" name="Picture 11">
            <a:extLst>
              <a:ext uri="{FF2B5EF4-FFF2-40B4-BE49-F238E27FC236}">
                <a16:creationId xmlns:a16="http://schemas.microsoft.com/office/drawing/2014/main" id="{EBC0B5C9-D6F4-43B6-ABE7-54F730FADB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spTree>
    <p:extLst>
      <p:ext uri="{BB962C8B-B14F-4D97-AF65-F5344CB8AC3E}">
        <p14:creationId xmlns:p14="http://schemas.microsoft.com/office/powerpoint/2010/main" val="2344954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 calcmode="lin" valueType="num">
                                      <p:cBhvr additive="base">
                                        <p:cTn id="37"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999656" y="1492671"/>
            <a:ext cx="802838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MS PGothic" pitchFamily="34" charset="-128"/>
              </a:defRPr>
            </a:lvl1pPr>
            <a:lvl2pPr marL="742950" indent="-285750">
              <a:spcBef>
                <a:spcPct val="20000"/>
              </a:spcBef>
              <a:buChar char="–"/>
              <a:defRPr sz="2800">
                <a:solidFill>
                  <a:schemeClr val="tx1"/>
                </a:solidFill>
                <a:latin typeface="Arial" charset="0"/>
                <a:ea typeface="MS PGothic" pitchFamily="34" charset="-128"/>
              </a:defRPr>
            </a:lvl2pPr>
            <a:lvl3pPr marL="1143000" indent="-228600">
              <a:spcBef>
                <a:spcPct val="20000"/>
              </a:spcBef>
              <a:buChar char="•"/>
              <a:defRPr sz="2400">
                <a:solidFill>
                  <a:schemeClr val="tx1"/>
                </a:solidFill>
                <a:latin typeface="Arial" charset="0"/>
                <a:ea typeface="MS PGothic" pitchFamily="34" charset="-128"/>
              </a:defRPr>
            </a:lvl3pPr>
            <a:lvl4pPr marL="1600200" indent="-228600">
              <a:spcBef>
                <a:spcPct val="20000"/>
              </a:spcBef>
              <a:buChar char="–"/>
              <a:defRPr sz="2000">
                <a:solidFill>
                  <a:schemeClr val="tx1"/>
                </a:solidFill>
                <a:latin typeface="Arial" charset="0"/>
                <a:ea typeface="MS PGothic" pitchFamily="34" charset="-128"/>
              </a:defRPr>
            </a:lvl4pPr>
            <a:lvl5pPr marL="2057400" indent="-22860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spcAft>
                <a:spcPts val="600"/>
              </a:spcAft>
              <a:buNone/>
            </a:pPr>
            <a:r>
              <a:rPr lang="en-CA" sz="2000" dirty="0">
                <a:latin typeface="Tahoma" panose="020B0604030504040204" pitchFamily="34" charset="0"/>
                <a:ea typeface="Tahoma" panose="020B0604030504040204" pitchFamily="34" charset="0"/>
                <a:cs typeface="Tahoma" panose="020B0604030504040204" pitchFamily="34" charset="0"/>
              </a:rPr>
              <a:t>We serve three key market segments:</a:t>
            </a:r>
          </a:p>
          <a:p>
            <a:pPr marL="342900" indent="-342900" eaLnBrk="1" hangingPunct="1">
              <a:spcBef>
                <a:spcPct val="0"/>
              </a:spcBef>
              <a:spcAft>
                <a:spcPts val="600"/>
              </a:spcAft>
            </a:pPr>
            <a:r>
              <a:rPr lang="en-US" altLang="en-US" sz="2000" dirty="0">
                <a:latin typeface="Tahoma" pitchFamily="34" charset="0"/>
              </a:rPr>
              <a:t>Domestic Network </a:t>
            </a:r>
            <a:r>
              <a:rPr lang="en-US" altLang="en-US" sz="1400" dirty="0">
                <a:latin typeface="Tahoma" pitchFamily="34" charset="0"/>
              </a:rPr>
              <a:t>(includes Surcharges, Interline and Newark/Bermuda route)</a:t>
            </a:r>
          </a:p>
          <a:p>
            <a:pPr marL="342900" indent="-342900" eaLnBrk="1" hangingPunct="1">
              <a:spcBef>
                <a:spcPct val="0"/>
              </a:spcBef>
              <a:spcAft>
                <a:spcPts val="600"/>
              </a:spcAft>
            </a:pPr>
            <a:r>
              <a:rPr lang="en-US" altLang="en-US" sz="2000" dirty="0">
                <a:latin typeface="Tahoma" pitchFamily="34" charset="0"/>
              </a:rPr>
              <a:t>ACMI </a:t>
            </a:r>
            <a:r>
              <a:rPr lang="en-US" altLang="en-US" sz="1400" dirty="0">
                <a:latin typeface="Tahoma" pitchFamily="34" charset="0"/>
              </a:rPr>
              <a:t>(Aircraft, Crew, Maintenance and Insurance)</a:t>
            </a:r>
            <a:r>
              <a:rPr lang="en-US" altLang="en-US" sz="2000" dirty="0">
                <a:latin typeface="Tahoma" pitchFamily="34" charset="0"/>
              </a:rPr>
              <a:t> primarily dedicated scheduled routes</a:t>
            </a:r>
          </a:p>
          <a:p>
            <a:pPr marL="342900" indent="-342900" eaLnBrk="1" hangingPunct="1">
              <a:spcBef>
                <a:spcPct val="0"/>
              </a:spcBef>
              <a:spcAft>
                <a:spcPts val="600"/>
              </a:spcAft>
            </a:pPr>
            <a:r>
              <a:rPr lang="en-US" altLang="en-US" sz="2000" dirty="0">
                <a:latin typeface="Tahoma" pitchFamily="34" charset="0"/>
              </a:rPr>
              <a:t>“All-in Charter” primarily </a:t>
            </a:r>
            <a:r>
              <a:rPr lang="en-US" altLang="en-US" sz="2000" dirty="0" err="1">
                <a:latin typeface="Tahoma" pitchFamily="34" charset="0"/>
              </a:rPr>
              <a:t>adhoc</a:t>
            </a:r>
            <a:r>
              <a:rPr lang="en-US" altLang="en-US" sz="2000" dirty="0">
                <a:latin typeface="Tahoma" pitchFamily="34" charset="0"/>
              </a:rPr>
              <a:t> business</a:t>
            </a:r>
          </a:p>
          <a:p>
            <a:pPr eaLnBrk="1" hangingPunct="1">
              <a:spcBef>
                <a:spcPct val="0"/>
              </a:spcBef>
              <a:buFontTx/>
              <a:buNone/>
            </a:pPr>
            <a:endParaRPr lang="en-US" altLang="en-US" sz="2400" b="1" dirty="0">
              <a:latin typeface="Tahoma" pitchFamily="34" charset="0"/>
            </a:endParaRPr>
          </a:p>
          <a:p>
            <a:pPr eaLnBrk="1" hangingPunct="1">
              <a:spcBef>
                <a:spcPct val="0"/>
              </a:spcBef>
              <a:buFontTx/>
              <a:buNone/>
            </a:pPr>
            <a:endParaRPr lang="en-US" altLang="en-US" sz="2400" b="1" dirty="0">
              <a:solidFill>
                <a:srgbClr val="FF3300"/>
              </a:solidFill>
              <a:latin typeface="Tahoma" pitchFamily="34" charset="0"/>
            </a:endParaRPr>
          </a:p>
        </p:txBody>
      </p:sp>
      <p:sp>
        <p:nvSpPr>
          <p:cNvPr id="3" name="Slide Number Placeholder 2"/>
          <p:cNvSpPr>
            <a:spLocks noGrp="1"/>
          </p:cNvSpPr>
          <p:nvPr>
            <p:ph type="sldNum" sz="quarter" idx="12"/>
          </p:nvPr>
        </p:nvSpPr>
        <p:spPr/>
        <p:txBody>
          <a:bodyPr/>
          <a:lstStyle/>
          <a:p>
            <a:pPr>
              <a:defRPr/>
            </a:pPr>
            <a:fld id="{DCE0F8CE-14A7-46D2-98EC-0DF8DB0BE1AB}" type="slidenum">
              <a:rPr lang="en-US" altLang="en-US" smtClean="0"/>
              <a:t>9</a:t>
            </a:fld>
            <a:endParaRPr lang="en-US" altLang="en-US" dirty="0"/>
          </a:p>
        </p:txBody>
      </p:sp>
      <p:sp>
        <p:nvSpPr>
          <p:cNvPr id="7" name="TextBox 6">
            <a:extLst>
              <a:ext uri="{FF2B5EF4-FFF2-40B4-BE49-F238E27FC236}">
                <a16:creationId xmlns:a16="http://schemas.microsoft.com/office/drawing/2014/main" id="{CCF671BC-62E6-4E06-8F93-60B46D196A62}"/>
              </a:ext>
            </a:extLst>
          </p:cNvPr>
          <p:cNvSpPr txBox="1"/>
          <p:nvPr/>
        </p:nvSpPr>
        <p:spPr>
          <a:xfrm>
            <a:off x="2922127" y="598692"/>
            <a:ext cx="6888295" cy="523220"/>
          </a:xfrm>
          <a:prstGeom prst="rect">
            <a:avLst/>
          </a:prstGeom>
          <a:noFill/>
        </p:spPr>
        <p:txBody>
          <a:bodyPr wrap="square" rtlCol="0">
            <a:spAutoFit/>
          </a:bodyPr>
          <a:lstStyle/>
          <a:p>
            <a:r>
              <a:rPr lang="en-US" sz="2800" b="1" dirty="0">
                <a:latin typeface="Calibri" panose="020F0502020204030204" pitchFamily="34" charset="0"/>
                <a:ea typeface="Tahoma" panose="020B0604030504040204" pitchFamily="34" charset="0"/>
                <a:cs typeface="Calibri" panose="020F0502020204030204" pitchFamily="34" charset="0"/>
              </a:rPr>
              <a:t>Key Market Segments</a:t>
            </a:r>
            <a:endParaRPr lang="en-CA" sz="2800" b="1" dirty="0">
              <a:latin typeface="Calibri" panose="020F0502020204030204" pitchFamily="34" charset="0"/>
              <a:ea typeface="Tahoma" panose="020B060403050404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45F76433-8EBB-448B-8916-D292F87E82CE}"/>
              </a:ext>
            </a:extLst>
          </p:cNvPr>
          <p:cNvCxnSpPr>
            <a:cxnSpLocks/>
          </p:cNvCxnSpPr>
          <p:nvPr/>
        </p:nvCxnSpPr>
        <p:spPr>
          <a:xfrm>
            <a:off x="2999656" y="1238925"/>
            <a:ext cx="7488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6672244-5D46-4254-BEDB-DB962447A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0" y="-27377"/>
            <a:ext cx="2021733" cy="6940276"/>
          </a:xfrm>
          <a:prstGeom prst="rect">
            <a:avLst/>
          </a:prstGeom>
        </p:spPr>
      </p:pic>
      <p:pic>
        <p:nvPicPr>
          <p:cNvPr id="12" name="Picture 11">
            <a:extLst>
              <a:ext uri="{FF2B5EF4-FFF2-40B4-BE49-F238E27FC236}">
                <a16:creationId xmlns:a16="http://schemas.microsoft.com/office/drawing/2014/main" id="{3152BCAC-E3C5-4975-B73F-7A056DDED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2" y="5768803"/>
            <a:ext cx="1812264" cy="612525"/>
          </a:xfrm>
          <a:prstGeom prst="rect">
            <a:avLst/>
          </a:prstGeom>
        </p:spPr>
      </p:pic>
      <p:pic>
        <p:nvPicPr>
          <p:cNvPr id="13" name="Picture 12">
            <a:extLst>
              <a:ext uri="{FF2B5EF4-FFF2-40B4-BE49-F238E27FC236}">
                <a16:creationId xmlns:a16="http://schemas.microsoft.com/office/drawing/2014/main" id="{BFEA8C70-757D-4487-BA0D-8687BB3768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5496" y="525950"/>
            <a:ext cx="977128" cy="680601"/>
          </a:xfrm>
          <a:prstGeom prst="rect">
            <a:avLst/>
          </a:prstGeom>
        </p:spPr>
      </p:pic>
      <p:pic>
        <p:nvPicPr>
          <p:cNvPr id="2" name="Picture 1">
            <a:extLst>
              <a:ext uri="{FF2B5EF4-FFF2-40B4-BE49-F238E27FC236}">
                <a16:creationId xmlns:a16="http://schemas.microsoft.com/office/drawing/2014/main" id="{251D58A5-319D-413C-8E73-101B450636A9}"/>
              </a:ext>
            </a:extLst>
          </p:cNvPr>
          <p:cNvPicPr>
            <a:picLocks noChangeAspect="1"/>
          </p:cNvPicPr>
          <p:nvPr/>
        </p:nvPicPr>
        <p:blipFill>
          <a:blip r:embed="rId6"/>
          <a:stretch>
            <a:fillRect/>
          </a:stretch>
        </p:blipFill>
        <p:spPr>
          <a:xfrm>
            <a:off x="2946526" y="3789041"/>
            <a:ext cx="7515225" cy="291655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 calcmode="lin" valueType="num">
                                      <p:cBhvr additive="base">
                                        <p:cTn id="7"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 calcmode="lin" valueType="num">
                                      <p:cBhvr additive="base">
                                        <p:cTn id="13"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16186</TotalTime>
  <Words>2722</Words>
  <Application>Microsoft Office PowerPoint</Application>
  <PresentationFormat>Widescreen</PresentationFormat>
  <Paragraphs>317</Paragraphs>
  <Slides>37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Tahoma</vt:lpstr>
      <vt:lpstr>Times New Roman</vt:lpstr>
      <vt:lpstr>8_Default Design</vt:lpstr>
      <vt:lpstr>PowerPoint Presentation</vt:lpstr>
      <vt:lpstr>Caution Concerning Forward Looking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Domestic Business- OTP </vt:lpstr>
      <vt:lpstr>ACMI Business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Boeing 767-300ERF</vt:lpstr>
      <vt:lpstr>Boeing 767-200ERF</vt:lpstr>
      <vt:lpstr>Boeing 757-200ER</vt:lpstr>
      <vt:lpstr>PowerPoint Presentation</vt:lpstr>
    </vt:vector>
  </TitlesOfParts>
  <Company>End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gjohcgo</dc:creator>
  <cp:lastModifiedBy>Sanjeev Maini</cp:lastModifiedBy>
  <cp:revision>758</cp:revision>
  <cp:lastPrinted>2022-03-11T22:23:02Z</cp:lastPrinted>
  <dcterms:created xsi:type="dcterms:W3CDTF">2006-04-24T17:37:25Z</dcterms:created>
  <dcterms:modified xsi:type="dcterms:W3CDTF">2022-05-04T18:13:26Z</dcterms:modified>
</cp:coreProperties>
</file>